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61" r:id="rId3"/>
  </p:sldMasterIdLst>
  <p:notesMasterIdLst>
    <p:notesMasterId r:id="rId15"/>
  </p:notesMasterIdLst>
  <p:sldIdLst>
    <p:sldId id="256" r:id="rId4"/>
    <p:sldId id="270" r:id="rId5"/>
    <p:sldId id="272" r:id="rId6"/>
    <p:sldId id="273" r:id="rId7"/>
    <p:sldId id="258" r:id="rId8"/>
    <p:sldId id="259" r:id="rId9"/>
    <p:sldId id="260" r:id="rId10"/>
    <p:sldId id="274" r:id="rId11"/>
    <p:sldId id="264" r:id="rId12"/>
    <p:sldId id="275" r:id="rId13"/>
    <p:sldId id="276" r:id="rId14"/>
  </p:sldIdLst>
  <p:sldSz cx="12193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40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8BD7C-DDC6-4771-A270-754057C7DF98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F395-0D55-4261-9EC0-94F647F8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FEA485-B32E-4069-8F9B-6E8566D80D48}" type="slidenum">
              <a:rPr lang="el-GR" smtClean="0"/>
              <a:pPr eaLnBrk="1" hangingPunct="1"/>
              <a:t>4</a:t>
            </a:fld>
            <a:endParaRPr lang="el-G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1109016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50800" y="3856320"/>
            <a:ext cx="1109016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50800" y="385632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3760" y="385632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00560" y="138420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50320" y="138420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50800" y="385632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00560" y="385632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50320" y="385632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6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5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71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5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50800" y="1384200"/>
            <a:ext cx="11090160" cy="473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7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1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5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788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87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550800" y="1384200"/>
            <a:ext cx="11090160" cy="4732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1109016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2412000" y="34560"/>
            <a:ext cx="8580600" cy="4903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1109016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50800" y="385632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3760" y="385632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50800" y="3856320"/>
            <a:ext cx="1109016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1109016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50800" y="3856320"/>
            <a:ext cx="1109016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550800" y="385632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233760" y="385632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300560" y="138420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8050320" y="138420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550800" y="385632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300560" y="385632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8050320" y="3856320"/>
            <a:ext cx="357084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412000" y="34560"/>
            <a:ext cx="8580600" cy="4903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50800" y="385632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3760" y="385632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5080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3760" y="1384200"/>
            <a:ext cx="541188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50800" y="3856320"/>
            <a:ext cx="11090160" cy="2257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BF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6323040"/>
            <a:ext cx="12192120" cy="706320"/>
          </a:xfrm>
          <a:prstGeom prst="rect">
            <a:avLst/>
          </a:prstGeom>
          <a:solidFill>
            <a:srgbClr val="8025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Immagine 15"/>
          <p:cNvPicPr/>
          <p:nvPr/>
        </p:nvPicPr>
        <p:blipFill>
          <a:blip r:embed="rId14"/>
          <a:stretch/>
        </p:blipFill>
        <p:spPr>
          <a:xfrm>
            <a:off x="9191520" y="2997360"/>
            <a:ext cx="3000600" cy="29574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2412000" y="34560"/>
            <a:ext cx="8580600" cy="105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l-GR" sz="3200" b="1" strike="noStrike" spc="-1">
                <a:solidFill>
                  <a:srgbClr val="666666"/>
                </a:solidFill>
                <a:latin typeface="Latin Modern Sans Demi Cond"/>
              </a:rPr>
              <a:t>Click to edit the title text format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50800" y="1384200"/>
            <a:ext cx="1109016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697"/>
              </a:spcBef>
              <a:buSzPct val="102909"/>
              <a:buBlip>
                <a:blip r:embed="rId15"/>
              </a:buBlip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l-GR" sz="2800" b="0" strike="noStrike" spc="-1">
                <a:solidFill>
                  <a:srgbClr val="56585A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buSzPct val="103006"/>
              <a:buBlip>
                <a:blip r:embed="rId15"/>
              </a:buBlip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el-GR" sz="2400" b="0" strike="noStrike" spc="-1">
                <a:solidFill>
                  <a:srgbClr val="56585A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SzPct val="102938"/>
              <a:buBlip>
                <a:blip r:embed="rId15"/>
              </a:buBlip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el-GR" sz="2000" b="0" strike="noStrike" spc="-1">
                <a:solidFill>
                  <a:srgbClr val="56585A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448"/>
              </a:spcBef>
              <a:buSzPct val="102974"/>
              <a:buBlip>
                <a:blip r:embed="rId15"/>
              </a:buBlip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</a:tabLst>
            </a:pPr>
            <a:r>
              <a:rPr lang="el-GR" sz="1800" b="0" strike="noStrike" spc="-1">
                <a:solidFill>
                  <a:srgbClr val="56585A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400"/>
              </a:spcBef>
              <a:buSzPct val="102837"/>
              <a:buBlip>
                <a:blip r:embed="rId15"/>
              </a:buBlip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el-GR" sz="1600" b="0" strike="noStrike" spc="-1">
                <a:solidFill>
                  <a:srgbClr val="56585A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400"/>
              </a:spcBef>
              <a:buSzPct val="102837"/>
              <a:buBlip>
                <a:blip r:embed="rId15"/>
              </a:buBlip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el-GR" sz="1600" b="0" strike="noStrike" spc="-1">
                <a:solidFill>
                  <a:srgbClr val="56585A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400"/>
              </a:spcBef>
              <a:buSzPct val="102837"/>
              <a:buBlip>
                <a:blip r:embed="rId15"/>
              </a:buBlip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el-GR" sz="1600" b="0" strike="noStrike" spc="-1">
                <a:solidFill>
                  <a:srgbClr val="56585A"/>
                </a:solidFill>
                <a:latin typeface="Arial"/>
              </a:rPr>
              <a:t>Seventh Outline Level</a:t>
            </a:r>
          </a:p>
        </p:txBody>
      </p:sp>
      <p:pic>
        <p:nvPicPr>
          <p:cNvPr id="4" name="Immagine 7"/>
          <p:cNvPicPr/>
          <p:nvPr/>
        </p:nvPicPr>
        <p:blipFill>
          <a:blip r:embed="rId16"/>
          <a:stretch/>
        </p:blipFill>
        <p:spPr>
          <a:xfrm>
            <a:off x="192240" y="214200"/>
            <a:ext cx="2060280" cy="62388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0" y="6323040"/>
            <a:ext cx="12192120" cy="173160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Shape 5"/>
          <p:cNvSpPr txBox="1"/>
          <p:nvPr/>
        </p:nvSpPr>
        <p:spPr>
          <a:xfrm>
            <a:off x="435240" y="6487200"/>
            <a:ext cx="1817280" cy="33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l-GR" sz="1600" b="0" strike="noStrike" spc="-1" dirty="0" err="1" smtClean="0">
                <a:solidFill>
                  <a:srgbClr val="CCCCCC"/>
                </a:solidFill>
                <a:latin typeface="Latin Modern Sans Demi Cond"/>
              </a:rPr>
              <a:t>Ju</a:t>
            </a:r>
            <a:r>
              <a:rPr lang="en-US" sz="1600" b="0" strike="noStrike" spc="-1" dirty="0" err="1" smtClean="0">
                <a:solidFill>
                  <a:srgbClr val="CCCCCC"/>
                </a:solidFill>
                <a:latin typeface="Latin Modern Sans Demi Cond"/>
              </a:rPr>
              <a:t>ly</a:t>
            </a:r>
            <a:r>
              <a:rPr lang="en-US" sz="1600" b="0" strike="noStrike" spc="-1" baseline="0" dirty="0" smtClean="0">
                <a:solidFill>
                  <a:srgbClr val="CCCCCC"/>
                </a:solidFill>
                <a:latin typeface="Latin Modern Sans Demi Cond"/>
              </a:rPr>
              <a:t> 7</a:t>
            </a:r>
            <a:r>
              <a:rPr lang="el-GR" sz="1600" b="0" strike="noStrike" spc="-1" dirty="0" smtClean="0">
                <a:solidFill>
                  <a:srgbClr val="CCCCCC"/>
                </a:solidFill>
                <a:latin typeface="Latin Modern Sans Demi Cond"/>
              </a:rPr>
              <a:t>, 202</a:t>
            </a:r>
            <a:r>
              <a:rPr lang="en-US" sz="1600" b="0" strike="noStrike" spc="-1" dirty="0" smtClean="0">
                <a:solidFill>
                  <a:srgbClr val="CCCCCC"/>
                </a:solidFill>
                <a:latin typeface="Latin Modern Sans Demi Cond"/>
              </a:rPr>
              <a:t>1</a:t>
            </a:r>
            <a:endParaRPr lang="el-GR" sz="1600" b="0" strike="noStrike" spc="-1" dirty="0">
              <a:solidFill>
                <a:srgbClr val="56585A"/>
              </a:solidFill>
              <a:latin typeface="Arial"/>
            </a:endParaRPr>
          </a:p>
        </p:txBody>
      </p:sp>
      <p:sp>
        <p:nvSpPr>
          <p:cNvPr id="7" name="TextShape 6"/>
          <p:cNvSpPr txBox="1"/>
          <p:nvPr/>
        </p:nvSpPr>
        <p:spPr>
          <a:xfrm>
            <a:off x="9719280" y="6501960"/>
            <a:ext cx="214020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F6D107-3C45-4128-B680-80C9189BC32C}" type="slidenum">
              <a:rPr lang="el-GR" sz="1600" b="0" strike="noStrike" spc="-1">
                <a:solidFill>
                  <a:srgbClr val="CCCCCC"/>
                </a:solidFill>
                <a:latin typeface="Latin Modern Sans Demi Cond"/>
              </a:rPr>
              <a:t>‹#›</a:t>
            </a:fld>
            <a:endParaRPr lang="el-GR" sz="16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8" name="TextShape 7"/>
          <p:cNvSpPr txBox="1"/>
          <p:nvPr/>
        </p:nvSpPr>
        <p:spPr>
          <a:xfrm>
            <a:off x="3681000" y="6487560"/>
            <a:ext cx="5123160" cy="33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0" strike="noStrike" spc="-1">
                <a:solidFill>
                  <a:srgbClr val="CCCCCC"/>
                </a:solidFill>
                <a:latin typeface="Latin Modern Sans Demi Cond"/>
              </a:rPr>
              <a:t>REINFORCE webinar | www.reinforceeu.eu</a:t>
            </a:r>
            <a:endParaRPr lang="el-GR" sz="1600" b="0" strike="noStrike" spc="-1">
              <a:solidFill>
                <a:srgbClr val="56585A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4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11F7F-364E-4121-86B3-DBD1BEF77BA2}" type="datetimeFigureOut">
              <a:rPr lang="en-US" smtClean="0"/>
              <a:t>02-Jul-21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2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1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5B44-8F6F-4B66-9233-3AE940FD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3E4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6323040"/>
            <a:ext cx="12192120" cy="706320"/>
          </a:xfrm>
          <a:prstGeom prst="rect">
            <a:avLst/>
          </a:prstGeom>
          <a:solidFill>
            <a:srgbClr val="8025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Immagine 15"/>
          <p:cNvPicPr/>
          <p:nvPr/>
        </p:nvPicPr>
        <p:blipFill>
          <a:blip r:embed="rId14"/>
          <a:stretch/>
        </p:blipFill>
        <p:spPr>
          <a:xfrm>
            <a:off x="9191520" y="2997360"/>
            <a:ext cx="3000600" cy="2957400"/>
          </a:xfrm>
          <a:prstGeom prst="rect">
            <a:avLst/>
          </a:prstGeom>
          <a:ln>
            <a:noFill/>
          </a:ln>
        </p:spPr>
      </p:pic>
      <p:pic>
        <p:nvPicPr>
          <p:cNvPr id="47" name="Immagine 7"/>
          <p:cNvPicPr/>
          <p:nvPr/>
        </p:nvPicPr>
        <p:blipFill>
          <a:blip r:embed="rId15"/>
          <a:stretch/>
        </p:blipFill>
        <p:spPr>
          <a:xfrm>
            <a:off x="192240" y="214200"/>
            <a:ext cx="2060280" cy="62388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0" y="6323040"/>
            <a:ext cx="12192120" cy="173160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0" y="-171360"/>
            <a:ext cx="12192120" cy="7200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0" y="-173160"/>
            <a:ext cx="12192120" cy="7202520"/>
          </a:xfrm>
          <a:prstGeom prst="rect">
            <a:avLst/>
          </a:prstGeom>
          <a:solidFill>
            <a:srgbClr val="B7DBF1">
              <a:alpha val="1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magine 17"/>
          <p:cNvPicPr/>
          <p:nvPr/>
        </p:nvPicPr>
        <p:blipFill>
          <a:blip r:embed="rId16"/>
          <a:stretch/>
        </p:blipFill>
        <p:spPr>
          <a:xfrm>
            <a:off x="615960" y="-173160"/>
            <a:ext cx="11576160" cy="6512040"/>
          </a:xfrm>
          <a:prstGeom prst="rect">
            <a:avLst/>
          </a:prstGeom>
          <a:ln>
            <a:noFill/>
          </a:ln>
        </p:spPr>
      </p:pic>
      <p:sp>
        <p:nvSpPr>
          <p:cNvPr id="52" name="CustomShape 5"/>
          <p:cNvSpPr/>
          <p:nvPr/>
        </p:nvSpPr>
        <p:spPr>
          <a:xfrm>
            <a:off x="0" y="6323040"/>
            <a:ext cx="12192120" cy="706320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" name="Immagine 21"/>
          <p:cNvPicPr/>
          <p:nvPr/>
        </p:nvPicPr>
        <p:blipFill>
          <a:blip r:embed="rId17"/>
          <a:stretch/>
        </p:blipFill>
        <p:spPr>
          <a:xfrm>
            <a:off x="550800" y="365040"/>
            <a:ext cx="5745240" cy="1725840"/>
          </a:xfrm>
          <a:prstGeom prst="rect">
            <a:avLst/>
          </a:prstGeom>
          <a:ln>
            <a:noFill/>
          </a:ln>
        </p:spPr>
      </p:pic>
      <p:pic>
        <p:nvPicPr>
          <p:cNvPr id="54" name="Immagine 19"/>
          <p:cNvPicPr/>
          <p:nvPr/>
        </p:nvPicPr>
        <p:blipFill>
          <a:blip r:embed="rId18"/>
          <a:stretch/>
        </p:blipFill>
        <p:spPr>
          <a:xfrm>
            <a:off x="552600" y="6352560"/>
            <a:ext cx="749160" cy="501840"/>
          </a:xfrm>
          <a:prstGeom prst="rect">
            <a:avLst/>
          </a:prstGeom>
          <a:ln>
            <a:noFill/>
          </a:ln>
        </p:spPr>
      </p:pic>
      <p:sp>
        <p:nvSpPr>
          <p:cNvPr id="55" name="CustomShape 6"/>
          <p:cNvSpPr/>
          <p:nvPr/>
        </p:nvSpPr>
        <p:spPr>
          <a:xfrm>
            <a:off x="1415880" y="6344640"/>
            <a:ext cx="1033812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</a:rPr>
              <a:t>© Copyright 2019 – This project has received funding from the European Union’s Horizon 2020 project call </a:t>
            </a:r>
            <a:endParaRPr lang="el-GR" sz="1400" b="0" strike="noStrike" spc="-1">
              <a:solidFill>
                <a:srgbClr val="56585A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</a:rPr>
              <a:t>H2020-SwafS-2018-2020 funded project Grant Agreement no. 872859</a:t>
            </a:r>
            <a:endParaRPr lang="el-GR" sz="14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title"/>
          </p:nvPr>
        </p:nvSpPr>
        <p:spPr>
          <a:xfrm>
            <a:off x="2311200" y="34560"/>
            <a:ext cx="9329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l-GR" sz="3200" b="1" strike="noStrike" spc="-1">
                <a:solidFill>
                  <a:srgbClr val="58585A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8"/>
          <p:cNvSpPr>
            <a:spLocks noGrp="1"/>
          </p:cNvSpPr>
          <p:nvPr>
            <p:ph type="body"/>
          </p:nvPr>
        </p:nvSpPr>
        <p:spPr>
          <a:xfrm>
            <a:off x="550800" y="1384200"/>
            <a:ext cx="11090160" cy="4732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697"/>
              </a:spcBef>
              <a:buSzPct val="102909"/>
              <a:buBlip>
                <a:blip r:embed="rId19"/>
              </a:buBlip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l-GR" sz="2800" b="0" strike="noStrike" spc="-1">
                <a:solidFill>
                  <a:srgbClr val="56585A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598"/>
              </a:spcBef>
              <a:buSzPct val="103006"/>
              <a:buBlip>
                <a:blip r:embed="rId19"/>
              </a:buBlip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el-GR" sz="2400" b="0" strike="noStrike" spc="-1">
                <a:solidFill>
                  <a:srgbClr val="56585A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SzPct val="102938"/>
              <a:buBlip>
                <a:blip r:embed="rId19"/>
              </a:buBlip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el-GR" sz="2000" b="0" strike="noStrike" spc="-1">
                <a:solidFill>
                  <a:srgbClr val="56585A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448"/>
              </a:spcBef>
              <a:buSzPct val="102974"/>
              <a:buBlip>
                <a:blip r:embed="rId19"/>
              </a:buBlip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</a:tabLst>
            </a:pPr>
            <a:r>
              <a:rPr lang="el-GR" sz="1800" b="0" strike="noStrike" spc="-1">
                <a:solidFill>
                  <a:srgbClr val="56585A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400"/>
              </a:spcBef>
              <a:buSzPct val="102837"/>
              <a:buBlip>
                <a:blip r:embed="rId19"/>
              </a:buBlip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el-GR" sz="1600" b="0" strike="noStrike" spc="-1">
                <a:solidFill>
                  <a:srgbClr val="56585A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400"/>
              </a:spcBef>
              <a:buSzPct val="102837"/>
              <a:buBlip>
                <a:blip r:embed="rId19"/>
              </a:buBlip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el-GR" sz="1600" b="0" strike="noStrike" spc="-1">
                <a:solidFill>
                  <a:srgbClr val="56585A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400"/>
              </a:spcBef>
              <a:buSzPct val="102837"/>
              <a:buBlip>
                <a:blip r:embed="rId19"/>
              </a:buBlip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el-GR" sz="1600" b="0" strike="noStrike" spc="-1">
                <a:solidFill>
                  <a:srgbClr val="56585A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50440" y="4652640"/>
            <a:ext cx="6985080" cy="1095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400" b="0" strike="noStrike" spc="-1" dirty="0">
              <a:solidFill>
                <a:srgbClr val="56585A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576000" y="2592000"/>
            <a:ext cx="5976000" cy="1675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3200" b="1" strike="noStrike" spc="-1" dirty="0" smtClean="0">
                <a:solidFill>
                  <a:srgbClr val="80252A"/>
                </a:solidFill>
                <a:latin typeface="Verdana"/>
                <a:ea typeface="Verdana"/>
              </a:rPr>
              <a:t>WP5</a:t>
            </a:r>
            <a:r>
              <a:rPr lang="el-GR" sz="3200" b="1" strike="noStrike" spc="-1" dirty="0" smtClean="0">
                <a:solidFill>
                  <a:srgbClr val="80252A"/>
                </a:solidFill>
                <a:latin typeface="Verdana"/>
                <a:ea typeface="Verdana"/>
              </a:rPr>
              <a:t> </a:t>
            </a:r>
            <a:r>
              <a:rPr lang="en-US" sz="3200" b="1" strike="noStrike" spc="-1" dirty="0" smtClean="0">
                <a:solidFill>
                  <a:srgbClr val="80252A"/>
                </a:solidFill>
                <a:latin typeface="Verdana"/>
                <a:ea typeface="Verdana"/>
              </a:rPr>
              <a:t>webinar: </a:t>
            </a:r>
          </a:p>
          <a:p>
            <a:r>
              <a:rPr lang="en-US" sz="3200" b="1" strike="noStrike" spc="-1" dirty="0" smtClean="0">
                <a:solidFill>
                  <a:srgbClr val="80252A"/>
                </a:solidFill>
                <a:latin typeface="Verdana"/>
                <a:ea typeface="Verdana"/>
              </a:rPr>
              <a:t>CERN, the LHC and the ATLAS experiment</a:t>
            </a:r>
          </a:p>
          <a:p>
            <a:endParaRPr lang="en-US" dirty="0" smtClean="0"/>
          </a:p>
          <a:p>
            <a:r>
              <a:rPr lang="en-US" sz="2400" b="1" dirty="0" smtClean="0"/>
              <a:t>Christine </a:t>
            </a:r>
            <a:r>
              <a:rPr lang="en-US" sz="2400" b="1" dirty="0" err="1" smtClean="0"/>
              <a:t>Kourkoumelis</a:t>
            </a:r>
            <a:r>
              <a:rPr lang="en-US" sz="2400" b="1" dirty="0" smtClean="0"/>
              <a:t> NKUA/IASA</a:t>
            </a:r>
            <a:endParaRPr lang="el-GR" sz="2000" b="0" strike="noStrike" spc="-1" dirty="0">
              <a:solidFill>
                <a:srgbClr val="56585A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tlas97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794" y="1697037"/>
            <a:ext cx="6048375" cy="3463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3894" y="1810434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ATLAS is divided into sub-detectors (like skins of an onion)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Here are shown in different </a:t>
            </a:r>
            <a:r>
              <a:rPr lang="en-US" sz="2400" dirty="0" err="1" smtClean="0"/>
              <a:t>colours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Each one serves a different </a:t>
            </a:r>
            <a:r>
              <a:rPr lang="en-US" sz="2400" b="1" dirty="0" smtClean="0"/>
              <a:t>identification/measurement  </a:t>
            </a:r>
            <a:r>
              <a:rPr lang="en-US" sz="2400" dirty="0" smtClean="0"/>
              <a:t>purpose as will be shown in the demonstrator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93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94" y="152400"/>
            <a:ext cx="8580600" cy="105768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different sub-detectors and the visualization tools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794489"/>
              </p:ext>
            </p:extLst>
          </p:nvPr>
        </p:nvGraphicFramePr>
        <p:xfrm>
          <a:off x="381794" y="1408112"/>
          <a:ext cx="5921375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Φωτογραφία του Photo Editor" r:id="rId3" imgW="4210638" imgH="2657846" progId="MSPhotoEd.3">
                  <p:embed/>
                </p:oleObj>
              </mc:Choice>
              <mc:Fallback>
                <p:oleObj name="Φωτογραφία του Photo Editor" r:id="rId3" imgW="4210638" imgH="265784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4" y="1408112"/>
                        <a:ext cx="5921375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/>
          <a:stretch/>
        </p:blipFill>
        <p:spPr>
          <a:xfrm>
            <a:off x="6672504" y="3276600"/>
            <a:ext cx="5489640" cy="3043080"/>
          </a:xfrm>
          <a:prstGeom prst="rect">
            <a:avLst/>
          </a:prstGeom>
          <a:ln>
            <a:noFill/>
          </a:ln>
          <a:effectLst>
            <a:outerShdw dist="71785" dir="2700000">
              <a:srgbClr val="80808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1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769" y="0"/>
            <a:ext cx="8580600" cy="105768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 and the Basic Research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ern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4" y="914400"/>
            <a:ext cx="755967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9394" y="1699846"/>
            <a:ext cx="434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The research seeks for answers to fundamental questions: What are the constituents of matter and what are the interactions between them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At the same time pushes the cutting-edge   technology and trains the future scientists </a:t>
            </a:r>
          </a:p>
          <a:p>
            <a:pPr algn="just">
              <a:buFontTx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member states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, 1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,000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users from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800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institutes across the world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•"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Unique facilities (accelerators and experiments)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1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8738" y="6245225"/>
            <a:ext cx="2845171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CC39A0-24DC-441E-8D3B-8C1D53C28200}" type="slidenum">
              <a:rPr lang="el-GR" smtClean="0"/>
              <a:pPr eaLnBrk="1" hangingPunct="1"/>
              <a:t>3</a:t>
            </a:fld>
            <a:endParaRPr lang="el-GR" smtClean="0"/>
          </a:p>
        </p:txBody>
      </p:sp>
      <p:pic>
        <p:nvPicPr>
          <p:cNvPr id="6149" name="Picture 5" descr="C:\Download\aaaaaaaaaa\Untitled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8" y="1594986"/>
            <a:ext cx="6764856" cy="453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359588" y="3352800"/>
            <a:ext cx="1248996" cy="86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591594" y="1"/>
            <a:ext cx="9195787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Our description of matter: the SM</a:t>
            </a:r>
          </a:p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The key component missing for 50 years!!!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8306594" y="4339492"/>
            <a:ext cx="2416046" cy="1631216"/>
          </a:xfrm>
          <a:prstGeom prst="rect">
            <a:avLst/>
          </a:prstGeom>
          <a:solidFill>
            <a:srgbClr val="FBF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Comic Sans MS" pitchFamily="66" charset="0"/>
              </a:rPr>
              <a:t>m</a:t>
            </a:r>
            <a:r>
              <a:rPr lang="el-GR" sz="2000" dirty="0">
                <a:latin typeface="Comic Sans MS" pitchFamily="66" charset="0"/>
              </a:rPr>
              <a:t>γ</a:t>
            </a:r>
            <a:r>
              <a:rPr lang="en-US" sz="2400" dirty="0">
                <a:latin typeface="Comic Sans MS" pitchFamily="66" charset="0"/>
              </a:rPr>
              <a:t>=0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m</a:t>
            </a:r>
            <a:r>
              <a:rPr lang="en-US" dirty="0">
                <a:latin typeface="Comic Sans MS" pitchFamily="66" charset="0"/>
              </a:rPr>
              <a:t>Z,W</a:t>
            </a:r>
            <a:r>
              <a:rPr lang="en-US" sz="2400" dirty="0">
                <a:latin typeface="Comic Sans MS" pitchFamily="66" charset="0"/>
              </a:rPr>
              <a:t>~100 </a:t>
            </a:r>
            <a:r>
              <a:rPr lang="en-US" sz="2400" dirty="0" err="1">
                <a:latin typeface="Comic Sans MS" pitchFamily="66" charset="0"/>
              </a:rPr>
              <a:t>GeV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Why</a:t>
            </a:r>
            <a:r>
              <a:rPr lang="el-GR" sz="2400" dirty="0">
                <a:latin typeface="Comic Sans MS" pitchFamily="66" charset="0"/>
              </a:rPr>
              <a:t>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392194" y="1916233"/>
            <a:ext cx="4648200" cy="23701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What do we know</a:t>
            </a:r>
            <a:r>
              <a:rPr lang="el-GR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eaLnBrk="1" hangingPunct="1"/>
            <a:r>
              <a:rPr lang="en-US" sz="2400" dirty="0">
                <a:latin typeface="Calibri" pitchFamily="34" charset="0"/>
                <a:cs typeface="Calibri" pitchFamily="34" charset="0"/>
              </a:rPr>
              <a:t>We have the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«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Ideal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»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Standard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Model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SM)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?</a:t>
            </a:r>
          </a:p>
          <a:p>
            <a:pPr eaLnBrk="1" hangingPunct="1">
              <a:buSzPct val="170000"/>
              <a:buFont typeface="Wingdings" pitchFamily="2" charset="2"/>
              <a:buChar char="Ø"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3  </a:t>
            </a:r>
            <a:r>
              <a:rPr lang="en-US" sz="2400" b="1" i="1" dirty="0">
                <a:latin typeface="Calibri" pitchFamily="34" charset="0"/>
                <a:cs typeface="Calibri" pitchFamily="34" charset="0"/>
              </a:rPr>
              <a:t>quark families </a:t>
            </a:r>
            <a:endParaRPr lang="el-GR" sz="2400" b="1" i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SzPct val="170000"/>
              <a:buFont typeface="Wingdings" pitchFamily="2" charset="2"/>
              <a:buChar char="Ø"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sz="2400" b="1" i="1" dirty="0">
                <a:latin typeface="Calibri" pitchFamily="34" charset="0"/>
                <a:cs typeface="Calibri" pitchFamily="34" charset="0"/>
              </a:rPr>
              <a:t>lepton families</a:t>
            </a:r>
          </a:p>
          <a:p>
            <a:pPr eaLnBrk="1" hangingPunct="1">
              <a:buSzPct val="170000"/>
              <a:buFont typeface="Wingdings" pitchFamily="2" charset="2"/>
              <a:buChar char="Ø"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i="1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el-GR" sz="2400" b="1" i="1" dirty="0">
                <a:latin typeface="Calibri" pitchFamily="34" charset="0"/>
                <a:cs typeface="Calibri" pitchFamily="34" charset="0"/>
              </a:rPr>
              <a:t>«</a:t>
            </a:r>
            <a:r>
              <a:rPr lang="en-US" sz="24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Calibri" pitchFamily="34" charset="0"/>
                <a:cs typeface="Calibri" pitchFamily="34" charset="0"/>
              </a:rPr>
              <a:t>unifiable</a:t>
            </a:r>
            <a:r>
              <a:rPr lang="en-US" sz="24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i="1" dirty="0">
                <a:latin typeface="Calibri" pitchFamily="34" charset="0"/>
                <a:cs typeface="Calibri" pitchFamily="34" charset="0"/>
              </a:rPr>
              <a:t>» </a:t>
            </a:r>
            <a:r>
              <a:rPr lang="en-US" sz="2400" b="1" i="1" dirty="0">
                <a:latin typeface="Calibri" pitchFamily="34" charset="0"/>
                <a:cs typeface="Calibri" pitchFamily="34" charset="0"/>
              </a:rPr>
              <a:t>forces</a:t>
            </a:r>
            <a:endParaRPr lang="el-GR" sz="24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8738" y="6245225"/>
            <a:ext cx="2845171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9FF22A-D30D-4A5D-B193-A7F194E77688}" type="slidenum">
              <a:rPr lang="el-GR" smtClean="0"/>
              <a:pPr eaLnBrk="1" hangingPunct="1"/>
              <a:t>4</a:t>
            </a:fld>
            <a:endParaRPr lang="el-GR" smtClean="0"/>
          </a:p>
        </p:txBody>
      </p:sp>
      <p:grpSp>
        <p:nvGrpSpPr>
          <p:cNvPr id="10243" name="Group 35"/>
          <p:cNvGrpSpPr>
            <a:grpSpLocks/>
          </p:cNvGrpSpPr>
          <p:nvPr/>
        </p:nvGrpSpPr>
        <p:grpSpPr bwMode="auto">
          <a:xfrm>
            <a:off x="334477" y="1196975"/>
            <a:ext cx="11526752" cy="2374979"/>
            <a:chOff x="251520" y="909618"/>
            <a:chExt cx="8643068" cy="2375445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68446">
              <a:off x="4424634" y="1790596"/>
              <a:ext cx="1110310" cy="57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6341">
              <a:off x="3272473" y="1812228"/>
              <a:ext cx="1110310" cy="57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3" y="1698176"/>
              <a:ext cx="794197" cy="7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7" y="1700210"/>
              <a:ext cx="79216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8102505" y="2060782"/>
              <a:ext cx="792083" cy="1587"/>
            </a:xfrm>
            <a:prstGeom prst="line">
              <a:avLst/>
            </a:prstGeom>
            <a:ln w="5715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51520" y="2059194"/>
              <a:ext cx="792083" cy="1588"/>
            </a:xfrm>
            <a:prstGeom prst="line">
              <a:avLst/>
            </a:prstGeom>
            <a:ln w="5715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835686" y="2095714"/>
              <a:ext cx="1439718" cy="158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443710" y="2040140"/>
              <a:ext cx="1865124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75404" y="1301808"/>
              <a:ext cx="720652" cy="79390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716709" y="2038552"/>
              <a:ext cx="727002" cy="77643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283364" y="1949635"/>
              <a:ext cx="215878" cy="2349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499242" y="1230356"/>
              <a:ext cx="649223" cy="7192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635729" y="2184631"/>
              <a:ext cx="647635" cy="7018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0" name="TextBox 32"/>
            <p:cNvSpPr txBox="1">
              <a:spLocks noChangeArrowheads="1"/>
            </p:cNvSpPr>
            <p:nvPr/>
          </p:nvSpPr>
          <p:spPr bwMode="auto">
            <a:xfrm>
              <a:off x="4220622" y="1579357"/>
              <a:ext cx="305542" cy="46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261" name="TextBox 40"/>
            <p:cNvSpPr txBox="1">
              <a:spLocks noChangeArrowheads="1"/>
            </p:cNvSpPr>
            <p:nvPr/>
          </p:nvSpPr>
          <p:spPr bwMode="auto">
            <a:xfrm>
              <a:off x="3653267" y="1622065"/>
              <a:ext cx="319966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CC3399"/>
                  </a:solidFill>
                </a:rPr>
                <a:t>W</a:t>
              </a:r>
            </a:p>
          </p:txBody>
        </p:sp>
        <p:sp>
          <p:nvSpPr>
            <p:cNvPr id="10262" name="TextBox 41"/>
            <p:cNvSpPr txBox="1">
              <a:spLocks noChangeArrowheads="1"/>
            </p:cNvSpPr>
            <p:nvPr/>
          </p:nvSpPr>
          <p:spPr bwMode="auto">
            <a:xfrm>
              <a:off x="4932040" y="1610134"/>
              <a:ext cx="319966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CC3399"/>
                  </a:solidFill>
                </a:rPr>
                <a:t>W</a:t>
              </a:r>
            </a:p>
          </p:txBody>
        </p:sp>
        <p:sp>
          <p:nvSpPr>
            <p:cNvPr id="10263" name="TextBox 42"/>
            <p:cNvSpPr txBox="1">
              <a:spLocks noChangeArrowheads="1"/>
            </p:cNvSpPr>
            <p:nvPr/>
          </p:nvSpPr>
          <p:spPr bwMode="auto">
            <a:xfrm>
              <a:off x="6588224" y="1626880"/>
              <a:ext cx="256261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/>
                <a:t>q</a:t>
              </a:r>
            </a:p>
          </p:txBody>
        </p:sp>
        <p:sp>
          <p:nvSpPr>
            <p:cNvPr id="10264" name="TextBox 43"/>
            <p:cNvSpPr txBox="1">
              <a:spLocks noChangeArrowheads="1"/>
            </p:cNvSpPr>
            <p:nvPr/>
          </p:nvSpPr>
          <p:spPr bwMode="auto">
            <a:xfrm>
              <a:off x="2267744" y="1640912"/>
              <a:ext cx="256261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/>
                <a:t>q</a:t>
              </a:r>
            </a:p>
          </p:txBody>
        </p:sp>
        <p:sp>
          <p:nvSpPr>
            <p:cNvPr id="10265" name="TextBox 44"/>
            <p:cNvSpPr txBox="1">
              <a:spLocks noChangeArrowheads="1"/>
            </p:cNvSpPr>
            <p:nvPr/>
          </p:nvSpPr>
          <p:spPr bwMode="auto">
            <a:xfrm>
              <a:off x="3485868" y="909618"/>
              <a:ext cx="256261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/>
                <a:t>q</a:t>
              </a:r>
            </a:p>
          </p:txBody>
        </p:sp>
        <p:sp>
          <p:nvSpPr>
            <p:cNvPr id="10266" name="TextBox 45"/>
            <p:cNvSpPr txBox="1">
              <a:spLocks noChangeArrowheads="1"/>
            </p:cNvSpPr>
            <p:nvPr/>
          </p:nvSpPr>
          <p:spPr bwMode="auto">
            <a:xfrm>
              <a:off x="4761160" y="2884874"/>
              <a:ext cx="256261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/>
                <a:t>q</a:t>
              </a:r>
            </a:p>
          </p:txBody>
        </p:sp>
      </p:grpSp>
      <p:sp>
        <p:nvSpPr>
          <p:cNvPr id="10244" name="TextBox 36"/>
          <p:cNvSpPr txBox="1">
            <a:spLocks noChangeArrowheads="1"/>
          </p:cNvSpPr>
          <p:nvPr/>
        </p:nvSpPr>
        <p:spPr bwMode="auto">
          <a:xfrm>
            <a:off x="4079349" y="3573464"/>
            <a:ext cx="18646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M</a:t>
            </a:r>
            <a:r>
              <a:rPr lang="en-US" sz="2000" baseline="-25000">
                <a:solidFill>
                  <a:srgbClr val="FF0000"/>
                </a:solidFill>
              </a:rPr>
              <a:t>H</a:t>
            </a:r>
            <a:r>
              <a:rPr lang="en-US" sz="2000">
                <a:solidFill>
                  <a:srgbClr val="FF0000"/>
                </a:solidFill>
              </a:rPr>
              <a:t> ̴ 1000 GeV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solidFill>
                  <a:srgbClr val="0070C0"/>
                </a:solidFill>
              </a:rPr>
              <a:t>E</a:t>
            </a:r>
            <a:r>
              <a:rPr lang="en-US" sz="2000" baseline="-25000">
                <a:solidFill>
                  <a:srgbClr val="0070C0"/>
                </a:solidFill>
              </a:rPr>
              <a:t>W</a:t>
            </a:r>
            <a:r>
              <a:rPr lang="en-US" sz="2000">
                <a:solidFill>
                  <a:srgbClr val="0070C0"/>
                </a:solidFill>
              </a:rPr>
              <a:t> ≥ 500 GeV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solidFill>
                  <a:srgbClr val="0070C0"/>
                </a:solidFill>
              </a:rPr>
              <a:t>Eq ≥1000 GeV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solidFill>
                  <a:srgbClr val="0070C0"/>
                </a:solidFill>
              </a:rPr>
              <a:t>Ep ≥6000 GeV</a:t>
            </a:r>
          </a:p>
        </p:txBody>
      </p:sp>
      <p:sp>
        <p:nvSpPr>
          <p:cNvPr id="10245" name="TextBox 37"/>
          <p:cNvSpPr txBox="1">
            <a:spLocks noChangeArrowheads="1"/>
          </p:cNvSpPr>
          <p:nvPr/>
        </p:nvSpPr>
        <p:spPr bwMode="auto">
          <a:xfrm>
            <a:off x="1037525" y="5524457"/>
            <a:ext cx="7220823" cy="584775"/>
          </a:xfrm>
          <a:prstGeom prst="rect">
            <a:avLst/>
          </a:prstGeom>
          <a:solidFill>
            <a:srgbClr val="FBF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</a:rPr>
              <a:t>LHC: Design beam energy</a:t>
            </a:r>
            <a:r>
              <a:rPr lang="el-GR" sz="3200" b="1">
                <a:latin typeface="Calibri" pitchFamily="34" charset="0"/>
              </a:rPr>
              <a:t> 7</a:t>
            </a:r>
            <a:r>
              <a:rPr lang="en-US" sz="3200" b="1">
                <a:latin typeface="Calibri" pitchFamily="34" charset="0"/>
              </a:rPr>
              <a:t> (now</a:t>
            </a:r>
            <a:r>
              <a:rPr lang="el-GR" sz="3200" b="1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6.5)</a:t>
            </a:r>
            <a:r>
              <a:rPr lang="el-GR" sz="3200" b="1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TeV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0194" y="57151"/>
            <a:ext cx="9373394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What was needed? A powerful accelerator</a:t>
            </a:r>
            <a:endParaRPr lang="el-G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439171" y="152400"/>
            <a:ext cx="8580600" cy="1057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smtClean="0">
                <a:solidFill>
                  <a:srgbClr val="666666"/>
                </a:solidFill>
                <a:latin typeface="Latin Modern Sans Demi Cond"/>
              </a:rPr>
              <a:t>The Large Proton Collider (LHC)</a:t>
            </a:r>
            <a:endParaRPr lang="el-GR" sz="3200" b="1" strike="noStrike" spc="-1" dirty="0">
              <a:solidFill>
                <a:srgbClr val="666666"/>
              </a:solidFill>
              <a:latin typeface="Latin Modern Sans Demi Cond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2"/>
          <a:stretch/>
        </p:blipFill>
        <p:spPr>
          <a:xfrm>
            <a:off x="423720" y="1534320"/>
            <a:ext cx="5941800" cy="419616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6258240" y="1932840"/>
            <a:ext cx="5943240" cy="109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52000">
              <a:lnSpc>
                <a:spcPct val="115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1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The LHC</a:t>
            </a:r>
            <a:r>
              <a:rPr lang="en-US" sz="2000" b="0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 is located at the Swiss-French borders, </a:t>
            </a:r>
            <a:r>
              <a:rPr sz="2000" dirty="0">
                <a:latin typeface="Calibri" pitchFamily="34" charset="0"/>
                <a:cs typeface="Calibri" pitchFamily="34" charset="0"/>
              </a:rPr>
              <a:t/>
            </a:r>
            <a:br>
              <a:rPr sz="2000" dirty="0">
                <a:latin typeface="Calibri" pitchFamily="34" charset="0"/>
                <a:cs typeface="Calibri" pitchFamily="34" charset="0"/>
              </a:rPr>
            </a:br>
            <a:r>
              <a:rPr lang="en-US" sz="2000" b="1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100m below the surface.</a:t>
            </a:r>
            <a:endParaRPr lang="el-GR" sz="2000" b="0" strike="noStrike" spc="-1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6500880" y="3589200"/>
            <a:ext cx="5700600" cy="188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52000">
              <a:lnSpc>
                <a:spcPct val="115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0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and it is a:</a:t>
            </a:r>
            <a:endParaRPr lang="el-GR" sz="2000" b="0" strike="noStrike" spc="-1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252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Large:</a:t>
            </a:r>
            <a:r>
              <a:rPr lang="en-US" sz="2000" b="1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27km circumference;</a:t>
            </a:r>
            <a:endParaRPr lang="el-GR" sz="2000" b="0" strike="noStrike" spc="-1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252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Hadron:</a:t>
            </a:r>
            <a:r>
              <a:rPr lang="en-US" sz="2000" b="1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accelerates 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mainly bunches </a:t>
            </a:r>
            <a:r>
              <a:rPr lang="en-US" sz="2000" b="0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of protons;</a:t>
            </a:r>
            <a:endParaRPr lang="el-GR" sz="2000" b="0" strike="noStrike" spc="-1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marL="252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Collider:</a:t>
            </a:r>
            <a:r>
              <a:rPr lang="en-US" sz="2000" b="1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strike="noStrike" spc="-1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the proton bunches collide.</a:t>
            </a:r>
            <a:endParaRPr lang="el-GR" sz="2000" b="0" strike="noStrike" spc="-1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2412000" y="34560"/>
            <a:ext cx="8580600" cy="1057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666666"/>
                </a:solidFill>
                <a:latin typeface="Latin Modern Sans Demi Cond"/>
              </a:rPr>
              <a:t>WP5: Citizen Science at the LHC</a:t>
            </a:r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812880" y="1234440"/>
            <a:ext cx="4948920" cy="462024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6258240" y="1393200"/>
            <a:ext cx="5943240" cy="86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1B3E5">
              <a:alpha val="80000"/>
            </a:srgbClr>
          </a:solidFill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52000">
              <a:lnSpc>
                <a:spcPct val="115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0" strike="noStrike" spc="-1">
                <a:solidFill>
                  <a:srgbClr val="333333"/>
                </a:solidFill>
                <a:latin typeface="Latin Modern Sans Demi Cond"/>
              </a:rPr>
              <a:t>Two vacuum pipes in which the proton bunches </a:t>
            </a:r>
            <a:r>
              <a:rPr lang="en-US" sz="2000" b="1" strike="noStrike" spc="-1">
                <a:solidFill>
                  <a:srgbClr val="333333"/>
                </a:solidFill>
                <a:latin typeface="Latin Modern Sans Demi Cond"/>
              </a:rPr>
              <a:t>accelerate in opposite directions.</a:t>
            </a:r>
            <a:endParaRPr lang="el-GR" sz="2000" b="0" strike="noStrike" spc="-1">
              <a:solidFill>
                <a:srgbClr val="333333"/>
              </a:solidFill>
              <a:latin typeface="Latin Modern Sans Demi Cond"/>
            </a:endParaRPr>
          </a:p>
        </p:txBody>
      </p:sp>
      <p:sp>
        <p:nvSpPr>
          <p:cNvPr id="107" name="Line 3"/>
          <p:cNvSpPr/>
          <p:nvPr/>
        </p:nvSpPr>
        <p:spPr>
          <a:xfrm flipH="1">
            <a:off x="4071960" y="2260080"/>
            <a:ext cx="2186280" cy="1835640"/>
          </a:xfrm>
          <a:prstGeom prst="line">
            <a:avLst/>
          </a:prstGeom>
          <a:ln w="38160">
            <a:solidFill>
              <a:srgbClr val="61B3E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Picture 107"/>
          <p:cNvPicPr/>
          <p:nvPr/>
        </p:nvPicPr>
        <p:blipFill>
          <a:blip r:embed="rId3"/>
          <a:stretch/>
        </p:blipFill>
        <p:spPr>
          <a:xfrm>
            <a:off x="6275880" y="3491640"/>
            <a:ext cx="3413160" cy="2410560"/>
          </a:xfrm>
          <a:prstGeom prst="rect">
            <a:avLst/>
          </a:prstGeom>
          <a:ln>
            <a:noFill/>
          </a:ln>
        </p:spPr>
      </p:pic>
      <p:sp>
        <p:nvSpPr>
          <p:cNvPr id="109" name="Line 4"/>
          <p:cNvSpPr/>
          <p:nvPr/>
        </p:nvSpPr>
        <p:spPr>
          <a:xfrm flipH="1">
            <a:off x="4548240" y="2260080"/>
            <a:ext cx="1710000" cy="1811880"/>
          </a:xfrm>
          <a:prstGeom prst="line">
            <a:avLst/>
          </a:prstGeom>
          <a:ln w="38160">
            <a:solidFill>
              <a:srgbClr val="61B3E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6258240" y="2581560"/>
            <a:ext cx="5943240" cy="86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1B3E5">
              <a:alpha val="80000"/>
            </a:srgbClr>
          </a:solidFill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52000">
              <a:lnSpc>
                <a:spcPct val="115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0" strike="noStrike" spc="-1">
                <a:solidFill>
                  <a:srgbClr val="333333"/>
                </a:solidFill>
                <a:latin typeface="Latin Modern Sans Demi Cond"/>
              </a:rPr>
              <a:t>The pipes intersect at </a:t>
            </a:r>
            <a:r>
              <a:rPr lang="en-US" sz="2000" b="1" strike="noStrike" spc="-1">
                <a:solidFill>
                  <a:srgbClr val="333333"/>
                </a:solidFill>
                <a:latin typeface="Latin Modern Sans Demi Cond"/>
              </a:rPr>
              <a:t>four points</a:t>
            </a:r>
            <a:r>
              <a:rPr lang="en-US" sz="2000" b="0" strike="noStrike" spc="-1">
                <a:solidFill>
                  <a:srgbClr val="333333"/>
                </a:solidFill>
                <a:latin typeface="Latin Modern Sans Demi Cond"/>
              </a:rPr>
              <a:t> </a:t>
            </a:r>
            <a:r>
              <a:t/>
            </a:r>
            <a:br/>
            <a:r>
              <a:rPr lang="en-US" sz="2000" b="0" strike="noStrike" spc="-1">
                <a:solidFill>
                  <a:srgbClr val="333333"/>
                </a:solidFill>
                <a:latin typeface="Latin Modern Sans Demi Cond"/>
              </a:rPr>
              <a:t>along the LHC circumference.</a:t>
            </a:r>
            <a:endParaRPr lang="el-GR" sz="2000" b="0" strike="noStrike" spc="-1">
              <a:solidFill>
                <a:srgbClr val="333333"/>
              </a:solidFill>
              <a:latin typeface="Latin Modern Sans Demi Cond"/>
            </a:endParaRPr>
          </a:p>
        </p:txBody>
      </p:sp>
      <p:sp>
        <p:nvSpPr>
          <p:cNvPr id="111" name="TextShape 6"/>
          <p:cNvSpPr txBox="1"/>
          <p:nvPr/>
        </p:nvSpPr>
        <p:spPr>
          <a:xfrm>
            <a:off x="7297920" y="5242680"/>
            <a:ext cx="37728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strike="noStrike" spc="-1">
                <a:solidFill>
                  <a:srgbClr val="FFFF00"/>
                </a:solidFill>
                <a:latin typeface="Arial"/>
              </a:rPr>
              <a:t>x</a:t>
            </a:r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112" name="TextShape 7"/>
          <p:cNvSpPr txBox="1"/>
          <p:nvPr/>
        </p:nvSpPr>
        <p:spPr>
          <a:xfrm>
            <a:off x="7369920" y="4702680"/>
            <a:ext cx="377280" cy="51696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strike="noStrike" spc="-1">
                <a:solidFill>
                  <a:srgbClr val="FFFF00"/>
                </a:solidFill>
                <a:latin typeface="Arial"/>
              </a:rPr>
              <a:t>x</a:t>
            </a:r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113" name="TextShape 8"/>
          <p:cNvSpPr txBox="1"/>
          <p:nvPr/>
        </p:nvSpPr>
        <p:spPr>
          <a:xfrm>
            <a:off x="8125920" y="4666680"/>
            <a:ext cx="377280" cy="51696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strike="noStrike" spc="-1">
                <a:solidFill>
                  <a:srgbClr val="FFFF00"/>
                </a:solidFill>
                <a:latin typeface="Arial"/>
              </a:rPr>
              <a:t>x</a:t>
            </a:r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114" name="TextShape 9"/>
          <p:cNvSpPr txBox="1"/>
          <p:nvPr/>
        </p:nvSpPr>
        <p:spPr>
          <a:xfrm>
            <a:off x="8557920" y="4774680"/>
            <a:ext cx="377280" cy="51696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strike="noStrike" spc="-1">
                <a:solidFill>
                  <a:srgbClr val="FFFF00"/>
                </a:solidFill>
                <a:latin typeface="Arial"/>
              </a:rPr>
              <a:t>x</a:t>
            </a:r>
            <a:endParaRPr lang="el-GR" sz="2800" b="0" strike="noStrike" spc="-1">
              <a:solidFill>
                <a:srgbClr val="56585A"/>
              </a:solidFill>
              <a:latin typeface="Arial"/>
            </a:endParaRPr>
          </a:p>
        </p:txBody>
      </p:sp>
      <p:sp>
        <p:nvSpPr>
          <p:cNvPr id="115" name="CustomShape 10"/>
          <p:cNvSpPr/>
          <p:nvPr/>
        </p:nvSpPr>
        <p:spPr>
          <a:xfrm>
            <a:off x="9751680" y="3750480"/>
            <a:ext cx="2455920" cy="1340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D428">
              <a:alpha val="80000"/>
            </a:srgbClr>
          </a:solidFill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44000">
              <a:lnSpc>
                <a:spcPct val="115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0" strike="noStrike" spc="-1">
                <a:solidFill>
                  <a:srgbClr val="333333"/>
                </a:solidFill>
                <a:latin typeface="Latin Modern Sans Demi Cond"/>
              </a:rPr>
              <a:t>At those points, protons collide at </a:t>
            </a:r>
            <a:r>
              <a:rPr lang="en-US" sz="2000" b="0" strike="noStrike" spc="-1">
                <a:solidFill>
                  <a:srgbClr val="000000"/>
                </a:solidFill>
                <a:latin typeface="Latin Modern Sans Demi Cond"/>
              </a:rPr>
              <a:t>very high energy</a:t>
            </a:r>
            <a:r>
              <a:rPr lang="en-US" sz="2000" b="0" strike="noStrike" spc="-1">
                <a:solidFill>
                  <a:srgbClr val="333333"/>
                </a:solidFill>
                <a:latin typeface="Latin Modern Sans Demi Cond"/>
              </a:rPr>
              <a:t>.</a:t>
            </a:r>
            <a:endParaRPr lang="el-GR" sz="2000" b="0" strike="noStrike" spc="-1">
              <a:solidFill>
                <a:srgbClr val="333333"/>
              </a:solidFill>
              <a:latin typeface="Latin Modern Sans Demi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412000" y="34560"/>
            <a:ext cx="8580600" cy="1057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666666"/>
                </a:solidFill>
                <a:latin typeface="Latin Modern Sans Demi Cond"/>
              </a:rPr>
              <a:t>Proton Collisions</a:t>
            </a:r>
            <a:endParaRPr lang="el-GR" sz="3200" b="1" strike="noStrike" spc="-1">
              <a:solidFill>
                <a:srgbClr val="666666"/>
              </a:solidFill>
              <a:latin typeface="Latin Modern Sans Demi Cond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151640" y="1142640"/>
            <a:ext cx="3933000" cy="2636640"/>
          </a:xfrm>
          <a:prstGeom prst="rect">
            <a:avLst/>
          </a:prstGeom>
          <a:noFill/>
          <a:ln w="12600">
            <a:solidFill>
              <a:srgbClr val="61B3E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1316880" y="1102320"/>
            <a:ext cx="4437360" cy="526896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5414400" y="1423800"/>
            <a:ext cx="6815880" cy="50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80000"/>
            </a:schemeClr>
          </a:solidFill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spcAft>
                <a:spcPts val="283"/>
              </a:spcAft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0" strike="noStrike" spc="-1">
                <a:solidFill>
                  <a:srgbClr val="333333"/>
                </a:solidFill>
                <a:latin typeface="Latin Modern Sans Demi Cond"/>
              </a:rPr>
              <a:t>Proton bunches collide every 25ns.</a:t>
            </a:r>
            <a:endParaRPr lang="el-GR" sz="2000" b="0" strike="noStrike" spc="-1">
              <a:solidFill>
                <a:srgbClr val="333333"/>
              </a:solidFill>
              <a:latin typeface="Latin Modern Sans Demi Cond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5414400" y="2215800"/>
            <a:ext cx="6815880" cy="53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spcAft>
                <a:spcPts val="283"/>
              </a:spcAft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0" strike="noStrike" spc="-1" dirty="0">
                <a:solidFill>
                  <a:srgbClr val="333333"/>
                </a:solidFill>
                <a:latin typeface="Latin Modern Sans Demi Cond"/>
              </a:rPr>
              <a:t>Each bunch contains more than 100 billion protons.</a:t>
            </a:r>
            <a:endParaRPr lang="el-GR" sz="2000" b="0" strike="noStrike" spc="-1" dirty="0">
              <a:solidFill>
                <a:srgbClr val="333333"/>
              </a:solidFill>
              <a:latin typeface="Latin Modern Sans Demi Cond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5414400" y="3008160"/>
            <a:ext cx="6815880" cy="95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spcAft>
                <a:spcPts val="283"/>
              </a:spcAft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en-US" sz="2000" b="0" strike="noStrike" spc="-1" dirty="0">
                <a:solidFill>
                  <a:srgbClr val="333333"/>
                </a:solidFill>
                <a:latin typeface="Latin Modern Sans Demi Cond"/>
              </a:rPr>
              <a:t>Tens of protons 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Latin Modern Sans Demi Cond"/>
              </a:rPr>
              <a:t>interact but only 1 out of many millions(trillions) “events” is interesting.</a:t>
            </a:r>
            <a:endParaRPr lang="el-GR" sz="2000" b="0" strike="noStrike" spc="-1" dirty="0">
              <a:solidFill>
                <a:srgbClr val="333333"/>
              </a:solidFill>
              <a:latin typeface="Latin Modern Sans Demi Cond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96602" y="4495800"/>
            <a:ext cx="1871591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5"/>
          <p:cNvGrpSpPr>
            <a:grpSpLocks/>
          </p:cNvGrpSpPr>
          <p:nvPr/>
        </p:nvGrpSpPr>
        <p:grpSpPr bwMode="auto">
          <a:xfrm>
            <a:off x="2735089" y="1328738"/>
            <a:ext cx="6793269" cy="4106862"/>
            <a:chOff x="2051720" y="1328336"/>
            <a:chExt cx="5094206" cy="4107289"/>
          </a:xfrm>
        </p:grpSpPr>
        <p:pic>
          <p:nvPicPr>
            <p:cNvPr id="11283" name="Picture 2" descr="https://cds.cern.ch/record/1125888/files/bul-pho-2008-078.jpg?version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844824"/>
              <a:ext cx="5094206" cy="359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Box 11"/>
            <p:cNvSpPr txBox="1">
              <a:spLocks noChangeArrowheads="1"/>
            </p:cNvSpPr>
            <p:nvPr/>
          </p:nvSpPr>
          <p:spPr bwMode="auto">
            <a:xfrm>
              <a:off x="4117761" y="1328336"/>
              <a:ext cx="805632" cy="584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LHC</a:t>
              </a:r>
            </a:p>
          </p:txBody>
        </p:sp>
      </p:grpSp>
      <p:grpSp>
        <p:nvGrpSpPr>
          <p:cNvPr id="11267" name="Group 10"/>
          <p:cNvGrpSpPr>
            <a:grpSpLocks/>
          </p:cNvGrpSpPr>
          <p:nvPr/>
        </p:nvGrpSpPr>
        <p:grpSpPr bwMode="auto">
          <a:xfrm>
            <a:off x="495972" y="696865"/>
            <a:ext cx="11200056" cy="6161135"/>
            <a:chOff x="115685" y="-27384"/>
            <a:chExt cx="8920811" cy="6798416"/>
          </a:xfrm>
        </p:grpSpPr>
        <p:sp>
          <p:nvSpPr>
            <p:cNvPr id="11271" name="TextBox 12"/>
            <p:cNvSpPr txBox="1">
              <a:spLocks noChangeArrowheads="1"/>
            </p:cNvSpPr>
            <p:nvPr/>
          </p:nvSpPr>
          <p:spPr bwMode="auto">
            <a:xfrm>
              <a:off x="6406971" y="-27384"/>
              <a:ext cx="651824" cy="46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CMS</a:t>
              </a:r>
            </a:p>
          </p:txBody>
        </p:sp>
        <p:grpSp>
          <p:nvGrpSpPr>
            <p:cNvPr id="11272" name="Group 9"/>
            <p:cNvGrpSpPr>
              <a:grpSpLocks/>
            </p:cNvGrpSpPr>
            <p:nvPr/>
          </p:nvGrpSpPr>
          <p:grpSpPr bwMode="auto">
            <a:xfrm>
              <a:off x="115685" y="-27384"/>
              <a:ext cx="8920811" cy="6798416"/>
              <a:chOff x="115685" y="-27384"/>
              <a:chExt cx="8920811" cy="6798416"/>
            </a:xfrm>
          </p:grpSpPr>
          <p:grpSp>
            <p:nvGrpSpPr>
              <p:cNvPr id="11273" name="Group 6"/>
              <p:cNvGrpSpPr>
                <a:grpSpLocks/>
              </p:cNvGrpSpPr>
              <p:nvPr/>
            </p:nvGrpSpPr>
            <p:grpSpPr bwMode="auto">
              <a:xfrm>
                <a:off x="115685" y="-27384"/>
                <a:ext cx="4516669" cy="3279995"/>
                <a:chOff x="115685" y="-27384"/>
                <a:chExt cx="4516669" cy="3279995"/>
              </a:xfrm>
            </p:grpSpPr>
            <p:pic>
              <p:nvPicPr>
                <p:cNvPr id="11281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685" y="332655"/>
                  <a:ext cx="4516669" cy="29199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282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619672" y="-27384"/>
                  <a:ext cx="891973" cy="461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ATLAS</a:t>
                  </a:r>
                </a:p>
              </p:txBody>
            </p:sp>
          </p:grpSp>
          <p:grpSp>
            <p:nvGrpSpPr>
              <p:cNvPr id="11274" name="Group 7"/>
              <p:cNvGrpSpPr>
                <a:grpSpLocks/>
              </p:cNvGrpSpPr>
              <p:nvPr/>
            </p:nvGrpSpPr>
            <p:grpSpPr bwMode="auto">
              <a:xfrm>
                <a:off x="116112" y="3429000"/>
                <a:ext cx="4527896" cy="3342032"/>
                <a:chOff x="116112" y="3429000"/>
                <a:chExt cx="4527896" cy="3342032"/>
              </a:xfrm>
            </p:grpSpPr>
            <p:pic>
              <p:nvPicPr>
                <p:cNvPr id="11279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112" y="3429000"/>
                  <a:ext cx="4527896" cy="29199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28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19672" y="6309320"/>
                  <a:ext cx="870621" cy="461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ALICE</a:t>
                  </a:r>
                </a:p>
              </p:txBody>
            </p:sp>
          </p:grpSp>
          <p:grpSp>
            <p:nvGrpSpPr>
              <p:cNvPr id="11275" name="Group 8"/>
              <p:cNvGrpSpPr>
                <a:grpSpLocks/>
              </p:cNvGrpSpPr>
              <p:nvPr/>
            </p:nvGrpSpPr>
            <p:grpSpPr bwMode="auto">
              <a:xfrm>
                <a:off x="4961260" y="3429000"/>
                <a:ext cx="3884642" cy="3342032"/>
                <a:chOff x="4961260" y="3429000"/>
                <a:chExt cx="3884642" cy="3342032"/>
              </a:xfrm>
            </p:grpSpPr>
            <p:pic>
              <p:nvPicPr>
                <p:cNvPr id="11277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1260" y="3429000"/>
                  <a:ext cx="3884642" cy="29199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278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516216" y="6309320"/>
                  <a:ext cx="869419" cy="461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LHC-B</a:t>
                  </a:r>
                </a:p>
              </p:txBody>
            </p:sp>
          </p:grpSp>
          <p:pic>
            <p:nvPicPr>
              <p:cNvPr id="11276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5145" y="332655"/>
                <a:ext cx="4121351" cy="2915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268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609679" y="6245225"/>
            <a:ext cx="2845171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8738" y="6245225"/>
            <a:ext cx="2845171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CBFAEE-F923-4185-BB54-4443B8D94AF7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l-G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8596" y="628849"/>
            <a:ext cx="6348711" cy="32004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6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2412000" y="34560"/>
            <a:ext cx="8580600" cy="1057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in Modern Sans Demi Cond"/>
              </a:rPr>
              <a:t>The ATLAS experiment 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in Modern Sans Demi Cond"/>
              </a:rPr>
              <a:t>A huge multi-purpose detector </a:t>
            </a:r>
            <a:endParaRPr lang="el-GR" sz="3200" b="1" strike="noStrike" spc="-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in Modern Sans Demi Cond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2"/>
          <a:stretch/>
        </p:blipFill>
        <p:spPr>
          <a:xfrm>
            <a:off x="1372394" y="1600200"/>
            <a:ext cx="7772400" cy="4927560"/>
          </a:xfrm>
          <a:prstGeom prst="rect">
            <a:avLst/>
          </a:prstGeom>
          <a:ln w="9360">
            <a:solidFill>
              <a:srgbClr val="333333"/>
            </a:solidFill>
            <a:round/>
          </a:ln>
        </p:spPr>
      </p:pic>
      <p:sp>
        <p:nvSpPr>
          <p:cNvPr id="153" name="CustomShape 2"/>
          <p:cNvSpPr/>
          <p:nvPr/>
        </p:nvSpPr>
        <p:spPr>
          <a:xfrm>
            <a:off x="3478994" y="3581400"/>
            <a:ext cx="484200" cy="55080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9560</TotalTime>
  <Words>347</Words>
  <Application>Microsoft Office PowerPoint</Application>
  <PresentationFormat>Custom</PresentationFormat>
  <Paragraphs>66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Office Theme</vt:lpstr>
      <vt:lpstr>Φωτογραφία του Photo Editor</vt:lpstr>
      <vt:lpstr>PowerPoint Presentation</vt:lpstr>
      <vt:lpstr>CERN and the Basic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different sub-detectors and the visualization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christina</cp:lastModifiedBy>
  <cp:revision>394</cp:revision>
  <cp:lastPrinted>2019-09-12T12:42:03Z</cp:lastPrinted>
  <dcterms:created xsi:type="dcterms:W3CDTF">2017-06-27T17:38:42Z</dcterms:created>
  <dcterms:modified xsi:type="dcterms:W3CDTF">2021-07-02T17:23:46Z</dcterms:modified>
  <dc:language>el-GR</dc:language>
</cp:coreProperties>
</file>