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  <p:sldMasterId id="2147483650" r:id="rId2"/>
    <p:sldMasterId id="2147483652" r:id="rId3"/>
  </p:sldMasterIdLst>
  <p:notesMasterIdLst>
    <p:notesMasterId r:id="rId13"/>
  </p:notesMasterIdLst>
  <p:sldIdLst>
    <p:sldId id="256" r:id="rId4"/>
    <p:sldId id="260" r:id="rId5"/>
    <p:sldId id="268" r:id="rId6"/>
    <p:sldId id="269" r:id="rId7"/>
    <p:sldId id="261" r:id="rId8"/>
    <p:sldId id="267" r:id="rId9"/>
    <p:sldId id="271" r:id="rId10"/>
    <p:sldId id="266" r:id="rId11"/>
    <p:sldId id="26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 Medium" panose="00000600000000000000" pitchFamily="2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wKeZC1qdbjt0L1ld42UOOtOWx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ce Miln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381B5F-6B1F-48EC-A9B1-3B0C34C7FC03}">
  <a:tblStyle styleId="{DB381B5F-6B1F-48EC-A9B1-3B0C34C7FC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091ca2c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091ca2c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1091ca2c49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091ca2c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091ca2c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1091ca2c49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79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091ca2c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091ca2c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1091ca2c49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091ca2c4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091ca2c4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1091ca2c49_0_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091ca2c4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091ca2c4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1091ca2c49_0_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6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091ca2c4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091ca2c4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1091ca2c49_0_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62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159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ctrTitle"/>
          </p:nvPr>
        </p:nvSpPr>
        <p:spPr>
          <a:xfrm>
            <a:off x="551384" y="2603360"/>
            <a:ext cx="6984776" cy="122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rgbClr val="80252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ubTitle" idx="1"/>
          </p:nvPr>
        </p:nvSpPr>
        <p:spPr>
          <a:xfrm>
            <a:off x="551384" y="4038691"/>
            <a:ext cx="6984776" cy="109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58585A"/>
              </a:buClr>
              <a:buSzPts val="2400"/>
              <a:buFont typeface="Arial"/>
              <a:buNone/>
              <a:defRPr sz="2400">
                <a:solidFill>
                  <a:srgbClr val="58585A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989899"/>
              </a:buClr>
              <a:buSzPts val="2400"/>
              <a:buFont typeface="Arial"/>
              <a:buNone/>
              <a:defRPr>
                <a:solidFill>
                  <a:srgbClr val="989899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Font typeface="Arial"/>
              <a:buNone/>
              <a:defRPr>
                <a:solidFill>
                  <a:srgbClr val="989899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989899"/>
              </a:buClr>
              <a:buSzPts val="1800"/>
              <a:buFont typeface="Arial"/>
              <a:buNone/>
              <a:defRPr>
                <a:solidFill>
                  <a:srgbClr val="989899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989899"/>
              </a:buClr>
              <a:buSzPts val="1600"/>
              <a:buFont typeface="Arial"/>
              <a:buNone/>
              <a:defRPr>
                <a:solidFill>
                  <a:srgbClr val="989899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89899"/>
              </a:buClr>
              <a:buSzPts val="2000"/>
              <a:buNone/>
              <a:defRPr>
                <a:solidFill>
                  <a:srgbClr val="9898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irst page">
  <p:cSld name="1_First pag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2351584" y="34922"/>
            <a:ext cx="92890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dt" idx="10"/>
          </p:nvPr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ftr" idx="11"/>
          </p:nvPr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titolo">
  <p:cSld name="1_Diapositiva tito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2745827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886784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3"/>
          </p:nvPr>
        </p:nvSpPr>
        <p:spPr>
          <a:xfrm>
            <a:off x="7027741" y="5445125"/>
            <a:ext cx="2160240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title"/>
          </p:nvPr>
        </p:nvSpPr>
        <p:spPr>
          <a:xfrm>
            <a:off x="1302035" y="2742756"/>
            <a:ext cx="93297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2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/>
          <p:nvPr/>
        </p:nvSpPr>
        <p:spPr>
          <a:xfrm>
            <a:off x="0" y="-171450"/>
            <a:ext cx="12192000" cy="72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2"/>
          <p:cNvSpPr txBox="1"/>
          <p:nvPr/>
        </p:nvSpPr>
        <p:spPr>
          <a:xfrm>
            <a:off x="0" y="-173037"/>
            <a:ext cx="12192000" cy="7202487"/>
          </a:xfrm>
          <a:prstGeom prst="rect">
            <a:avLst/>
          </a:prstGeom>
          <a:solidFill>
            <a:schemeClr val="lt2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50" y="-173037"/>
            <a:ext cx="11576050" cy="65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862" y="365125"/>
            <a:ext cx="5745162" cy="172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450" y="6424612"/>
            <a:ext cx="749300" cy="5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2"/>
          <p:cNvSpPr txBox="1"/>
          <p:nvPr/>
        </p:nvSpPr>
        <p:spPr>
          <a:xfrm>
            <a:off x="1416050" y="6416675"/>
            <a:ext cx="10337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2019 – This project has received funding from the European Union’s Horizon 2020 project call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H2020-SwafS-2018-2020 funded project Grant Agreement no. 872859</a:t>
            </a:r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4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4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141787" y="664051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11764"/>
          </a:schemeClr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8025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2997200"/>
            <a:ext cx="30003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87" y="214312"/>
            <a:ext cx="2060575" cy="62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6"/>
          <p:cNvSpPr txBox="1"/>
          <p:nvPr/>
        </p:nvSpPr>
        <p:spPr>
          <a:xfrm>
            <a:off x="0" y="6323012"/>
            <a:ext cx="12192000" cy="1730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6"/>
          <p:cNvSpPr txBox="1"/>
          <p:nvPr/>
        </p:nvSpPr>
        <p:spPr>
          <a:xfrm>
            <a:off x="0" y="-171450"/>
            <a:ext cx="12192000" cy="72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6"/>
          <p:cNvSpPr txBox="1"/>
          <p:nvPr/>
        </p:nvSpPr>
        <p:spPr>
          <a:xfrm>
            <a:off x="0" y="-173037"/>
            <a:ext cx="12192000" cy="7202487"/>
          </a:xfrm>
          <a:prstGeom prst="rect">
            <a:avLst/>
          </a:prstGeom>
          <a:solidFill>
            <a:schemeClr val="lt2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6"/>
          <p:cNvSpPr txBox="1"/>
          <p:nvPr/>
        </p:nvSpPr>
        <p:spPr>
          <a:xfrm>
            <a:off x="0" y="6323012"/>
            <a:ext cx="12192000" cy="706437"/>
          </a:xfrm>
          <a:prstGeom prst="rect">
            <a:avLst/>
          </a:prstGeom>
          <a:solidFill>
            <a:srgbClr val="61B3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262" y="301625"/>
            <a:ext cx="7629525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9662" y="3916362"/>
            <a:ext cx="7432675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8537" y="4730750"/>
            <a:ext cx="574675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8487" y="4694237"/>
            <a:ext cx="576262" cy="5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0025" y="4730750"/>
            <a:ext cx="576262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6424612"/>
            <a:ext cx="749300" cy="5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6"/>
          <p:cNvSpPr txBox="1"/>
          <p:nvPr/>
        </p:nvSpPr>
        <p:spPr>
          <a:xfrm>
            <a:off x="1416050" y="6416675"/>
            <a:ext cx="10337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2019 – This project has received funding from the European Union’s Horizon 2020 project call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H2020-SwafS-2018-2020 funded project Grant Agreement no. 872859</a:t>
            </a:r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title"/>
          </p:nvPr>
        </p:nvSpPr>
        <p:spPr>
          <a:xfrm>
            <a:off x="2311400" y="34925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body" idx="1"/>
          </p:nvPr>
        </p:nvSpPr>
        <p:spPr>
          <a:xfrm>
            <a:off x="550862" y="1384300"/>
            <a:ext cx="11090275" cy="47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nforceeu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550862" y="2708275"/>
            <a:ext cx="7345362" cy="122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252A"/>
              </a:buClr>
              <a:buSzPts val="4300"/>
              <a:buFont typeface="Verdana"/>
              <a:buNone/>
            </a:pPr>
            <a:r>
              <a:rPr lang="en-US" sz="3400" b="1" i="0" u="none" dirty="0">
                <a:solidFill>
                  <a:srgbClr val="80252A"/>
                </a:solidFill>
                <a:latin typeface="Verdana"/>
                <a:ea typeface="Verdana"/>
                <a:cs typeface="Verdana"/>
                <a:sym typeface="Verdana"/>
              </a:rPr>
              <a:t>Policy Roadmap on Research Infrastructures for Citize</a:t>
            </a:r>
            <a:r>
              <a:rPr lang="en-US" sz="3400" dirty="0"/>
              <a:t>n Science in Europe</a:t>
            </a:r>
            <a:endParaRPr sz="3400" dirty="0"/>
          </a:p>
        </p:txBody>
      </p: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550862" y="4724400"/>
            <a:ext cx="6985000" cy="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1800" dirty="0"/>
              <a:t>Opening Research Infrastructures - How citizens can play an active role in the advance of ground-breaking research?</a:t>
            </a:r>
            <a:endParaRPr sz="1800" dirty="0"/>
          </a:p>
        </p:txBody>
      </p:sp>
      <p:sp>
        <p:nvSpPr>
          <p:cNvPr id="70" name="Google Shape;70;p1"/>
          <p:cNvSpPr txBox="1"/>
          <p:nvPr/>
        </p:nvSpPr>
        <p:spPr>
          <a:xfrm>
            <a:off x="550862" y="5373687"/>
            <a:ext cx="6985000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1600"/>
              <a:buFont typeface="Arial"/>
              <a:buNone/>
            </a:pPr>
            <a:r>
              <a:rPr lang="en-US" sz="16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Francesco Mureddu  – Director at the Lisbon Council</a:t>
            </a: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091ca2c49_0_1"/>
          <p:cNvSpPr txBox="1">
            <a:spLocks noGrp="1"/>
          </p:cNvSpPr>
          <p:nvPr>
            <p:ph type="title"/>
          </p:nvPr>
        </p:nvSpPr>
        <p:spPr>
          <a:xfrm>
            <a:off x="2351583" y="34922"/>
            <a:ext cx="9755535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Methodology for the development of the roadmap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6" name="Google Shape;116;g11091ca2c49_0_1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EC022-653D-DD47-954E-50E788562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05" y="1331088"/>
            <a:ext cx="10058400" cy="4919241"/>
          </a:xfrm>
          <a:prstGeom prst="rect">
            <a:avLst/>
          </a:prstGeom>
        </p:spPr>
      </p:pic>
      <p:sp>
        <p:nvSpPr>
          <p:cNvPr id="11" name="Google Shape;104;p20">
            <a:extLst>
              <a:ext uri="{FF2B5EF4-FFF2-40B4-BE49-F238E27FC236}">
                <a16:creationId xmlns:a16="http://schemas.microsoft.com/office/drawing/2014/main" id="{20D09B6E-C89D-6A4A-8539-7BE15312D521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5;p20">
            <a:extLst>
              <a:ext uri="{FF2B5EF4-FFF2-40B4-BE49-F238E27FC236}">
                <a16:creationId xmlns:a16="http://schemas.microsoft.com/office/drawing/2014/main" id="{456055CB-100E-6644-BE45-66CFB3A55F3F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091ca2c49_0_1"/>
          <p:cNvSpPr txBox="1">
            <a:spLocks noGrp="1"/>
          </p:cNvSpPr>
          <p:nvPr>
            <p:ph type="title"/>
          </p:nvPr>
        </p:nvSpPr>
        <p:spPr>
          <a:xfrm>
            <a:off x="2351583" y="34922"/>
            <a:ext cx="9755535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Structure of the roadmap/1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5" name="Google Shape;115;g11091ca2c49_0_1"/>
          <p:cNvSpPr txBox="1">
            <a:spLocks noGrp="1"/>
          </p:cNvSpPr>
          <p:nvPr>
            <p:ph type="body" idx="1"/>
          </p:nvPr>
        </p:nvSpPr>
        <p:spPr>
          <a:xfrm>
            <a:off x="1097709" y="1201735"/>
            <a:ext cx="9851942" cy="425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Introduction </a:t>
            </a:r>
          </a:p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Methodology</a:t>
            </a:r>
          </a:p>
          <a:p>
            <a:pPr lvl="1" algn="just">
              <a:buSzPct val="1000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Roadmapping Exercise</a:t>
            </a:r>
          </a:p>
          <a:p>
            <a:pPr lvl="1" algn="just">
              <a:buSzPct val="1000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Methodology for Gap Analysis</a:t>
            </a:r>
          </a:p>
          <a:p>
            <a:pPr lvl="1" algn="just">
              <a:buSzPct val="1000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Input collection activities performed</a:t>
            </a:r>
          </a:p>
          <a:p>
            <a:pPr lvl="2" algn="just">
              <a:buSzPct val="1000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Input from literature and events</a:t>
            </a:r>
          </a:p>
          <a:p>
            <a:pPr lvl="2" algn="just">
              <a:buSzPct val="1000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Input on the Roadmap Structure in Commentable Format</a:t>
            </a:r>
          </a:p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Citizen science in research infrastructures</a:t>
            </a:r>
          </a:p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Results and lessons learned from the project</a:t>
            </a:r>
          </a:p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Identification of gaps</a:t>
            </a:r>
          </a:p>
          <a:p>
            <a:pPr algn="just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Policy challenges</a:t>
            </a:r>
          </a:p>
          <a:p>
            <a:pPr marL="393700" indent="-342900" algn="just">
              <a:buFont typeface="+mj-lt"/>
              <a:buAutoNum type="arabicPeriod"/>
            </a:pPr>
            <a:endParaRPr sz="1800" dirty="0"/>
          </a:p>
        </p:txBody>
      </p:sp>
      <p:sp>
        <p:nvSpPr>
          <p:cNvPr id="116" name="Google Shape;116;g11091ca2c49_0_1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1AF3B691-67A3-3343-85C9-5CB69482B661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5;p20">
            <a:extLst>
              <a:ext uri="{FF2B5EF4-FFF2-40B4-BE49-F238E27FC236}">
                <a16:creationId xmlns:a16="http://schemas.microsoft.com/office/drawing/2014/main" id="{EA872B68-8469-B84F-8771-FB8A86BFE274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9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091ca2c49_0_1"/>
          <p:cNvSpPr txBox="1">
            <a:spLocks noGrp="1"/>
          </p:cNvSpPr>
          <p:nvPr>
            <p:ph type="title"/>
          </p:nvPr>
        </p:nvSpPr>
        <p:spPr>
          <a:xfrm>
            <a:off x="2351583" y="34922"/>
            <a:ext cx="9755535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Structure of the roadmap/2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5" name="Google Shape;115;g11091ca2c49_0_1"/>
          <p:cNvSpPr txBox="1">
            <a:spLocks noGrp="1"/>
          </p:cNvSpPr>
          <p:nvPr>
            <p:ph type="body" idx="1"/>
          </p:nvPr>
        </p:nvSpPr>
        <p:spPr>
          <a:xfrm>
            <a:off x="1097709" y="954344"/>
            <a:ext cx="9851942" cy="425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SzPct val="100000"/>
              <a:buFont typeface="+mj-lt"/>
              <a:buAutoNum type="arabicPeriod" startAt="7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Recommendations for follow up actions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Recommendations at EU level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Recommendations at National level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Recommendations at Regional/local level</a:t>
            </a:r>
          </a:p>
          <a:p>
            <a:pPr algn="just">
              <a:buSzPct val="100000"/>
              <a:buFont typeface="+mj-lt"/>
              <a:buAutoNum type="arabicPeriod" startAt="7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Bringing the identified policy interventions to implementation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Action plan for implementation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Challenges and opportunities</a:t>
            </a:r>
          </a:p>
          <a:p>
            <a:pPr lvl="1" algn="just">
              <a:buSzPct val="100000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Feasibility analysis</a:t>
            </a:r>
          </a:p>
          <a:p>
            <a:pPr algn="just">
              <a:buSzPct val="100000"/>
              <a:buFont typeface="+mj-lt"/>
              <a:buAutoNum type="arabicPeriod" startAt="7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Conclusion</a:t>
            </a:r>
          </a:p>
        </p:txBody>
      </p:sp>
      <p:sp>
        <p:nvSpPr>
          <p:cNvPr id="116" name="Google Shape;116;g11091ca2c49_0_1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1AF3B691-67A3-3343-85C9-5CB69482B661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5;p20">
            <a:extLst>
              <a:ext uri="{FF2B5EF4-FFF2-40B4-BE49-F238E27FC236}">
                <a16:creationId xmlns:a16="http://schemas.microsoft.com/office/drawing/2014/main" id="{EA872B68-8469-B84F-8771-FB8A86BFE274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6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091ca2c49_0_15"/>
          <p:cNvSpPr txBox="1">
            <a:spLocks noGrp="1"/>
          </p:cNvSpPr>
          <p:nvPr>
            <p:ph type="title"/>
          </p:nvPr>
        </p:nvSpPr>
        <p:spPr>
          <a:xfrm>
            <a:off x="2351584" y="34922"/>
            <a:ext cx="92889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Main findings from preliminary desk research</a:t>
            </a:r>
            <a:endParaRPr dirty="0"/>
          </a:p>
        </p:txBody>
      </p:sp>
      <p:sp>
        <p:nvSpPr>
          <p:cNvPr id="126" name="Google Shape;126;g11091ca2c49_0_15"/>
          <p:cNvSpPr txBox="1">
            <a:spLocks noGrp="1"/>
          </p:cNvSpPr>
          <p:nvPr>
            <p:ph type="body" idx="1"/>
          </p:nvPr>
        </p:nvSpPr>
        <p:spPr>
          <a:xfrm>
            <a:off x="490125" y="1732650"/>
            <a:ext cx="8465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200" b="1" dirty="0"/>
              <a:t>Main findings</a:t>
            </a:r>
            <a:r>
              <a:rPr lang="en-US" sz="2200" dirty="0"/>
              <a:t> from preliminary desk research:</a:t>
            </a:r>
            <a:endParaRPr sz="22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68300" algn="l" rtl="0"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Different needs from different stakeholders (citizens, scientists, institutions)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Activism and advocacy role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Different goals and interests in the field of public participation in scientific research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Dissemination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Co-creation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Setting up the involvement of citizens (= training people)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Data collection, exchange and </a:t>
            </a:r>
            <a:r>
              <a:rPr lang="en-US" sz="2200" dirty="0" err="1"/>
              <a:t>normalisation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Language barriers and terminology hurdle</a:t>
            </a:r>
            <a:endParaRPr sz="22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127" name="Google Shape;127;g11091ca2c49_0_15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28" name="Google Shape;128;g11091ca2c49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9675" y="1982563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091ca2c49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275" y="3819462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1091ca2c49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1250" y="28575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1091ca2c49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2000" y="4728145"/>
            <a:ext cx="1032250" cy="10322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20">
            <a:extLst>
              <a:ext uri="{FF2B5EF4-FFF2-40B4-BE49-F238E27FC236}">
                <a16:creationId xmlns:a16="http://schemas.microsoft.com/office/drawing/2014/main" id="{895330BC-AE26-D54C-901A-E4803EF566C9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5;p20">
            <a:extLst>
              <a:ext uri="{FF2B5EF4-FFF2-40B4-BE49-F238E27FC236}">
                <a16:creationId xmlns:a16="http://schemas.microsoft.com/office/drawing/2014/main" id="{B794B84F-380A-AC4B-BB00-04D72E7A0724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091ca2c49_0_15"/>
          <p:cNvSpPr txBox="1">
            <a:spLocks noGrp="1"/>
          </p:cNvSpPr>
          <p:nvPr>
            <p:ph type="title"/>
          </p:nvPr>
        </p:nvSpPr>
        <p:spPr>
          <a:xfrm>
            <a:off x="2351584" y="34922"/>
            <a:ext cx="92889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Preliminary policy challenges/1</a:t>
            </a:r>
            <a:endParaRPr dirty="0"/>
          </a:p>
        </p:txBody>
      </p:sp>
      <p:sp>
        <p:nvSpPr>
          <p:cNvPr id="126" name="Google Shape;126;g11091ca2c49_0_15"/>
          <p:cNvSpPr txBox="1">
            <a:spLocks noGrp="1"/>
          </p:cNvSpPr>
          <p:nvPr>
            <p:ph type="body" idx="1"/>
          </p:nvPr>
        </p:nvSpPr>
        <p:spPr>
          <a:xfrm>
            <a:off x="490125" y="1328550"/>
            <a:ext cx="8465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SzPct val="100000"/>
            </a:pPr>
            <a:r>
              <a:rPr lang="it-IT" sz="1200" b="1" dirty="0" err="1"/>
              <a:t>Needs</a:t>
            </a:r>
            <a:r>
              <a:rPr lang="it-IT" sz="1200" b="1" dirty="0"/>
              <a:t> and </a:t>
            </a:r>
            <a:r>
              <a:rPr lang="it-IT" sz="1200" b="1" dirty="0" err="1"/>
              <a:t>priorities</a:t>
            </a:r>
            <a:endParaRPr lang="en-US" sz="1200" dirty="0"/>
          </a:p>
          <a:p>
            <a:pPr lvl="1" algn="just">
              <a:buSzPct val="100000"/>
            </a:pPr>
            <a:r>
              <a:rPr lang="en-GB" sz="1200" dirty="0"/>
              <a:t>Different actors may have different goals (students, teachers, researchers, institutions)</a:t>
            </a:r>
            <a:endParaRPr lang="en-US" sz="1200" dirty="0"/>
          </a:p>
          <a:p>
            <a:pPr lvl="1" algn="just">
              <a:buSzPct val="100000"/>
            </a:pPr>
            <a:r>
              <a:rPr lang="en-GB" sz="1200" dirty="0"/>
              <a:t>Tensions may arise due to the dissimilar interests of scientific and public stakeholder groups in the wider field of public participation in scientific research</a:t>
            </a:r>
            <a:endParaRPr lang="en-US" sz="1200" dirty="0"/>
          </a:p>
          <a:p>
            <a:pPr lvl="0">
              <a:buSzPct val="100000"/>
            </a:pPr>
            <a:r>
              <a:rPr lang="en-GB" sz="1200" b="1" dirty="0"/>
              <a:t>Formal and informal learning environments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In learning environments, the learner acquires pre-determined knowledge and values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In citizen science he/she learns continuously through active citizenship, which may result in social transformations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In citizen science activities, practitioners, and participants may not be able to retain their usual roles in some learning environments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Informal learning environments are still somewhat underestimated </a:t>
            </a:r>
            <a:endParaRPr lang="en-US" sz="1200" dirty="0"/>
          </a:p>
          <a:p>
            <a:pPr lvl="0">
              <a:buSzPct val="100000"/>
            </a:pPr>
            <a:r>
              <a:rPr lang="en-GB" sz="1200" b="1" dirty="0"/>
              <a:t>Inclusion and equality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Depending on the topic, there are different level of innate barriers to participation in citizen science projects. This is especially true for minorities and underserved communities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The development and regulation of citizen science could help to improve equity of access and participation in both science and education in informal learning environments</a:t>
            </a:r>
            <a:endParaRPr lang="en-US" sz="1200" dirty="0"/>
          </a:p>
          <a:p>
            <a:pPr lvl="0">
              <a:buSzPct val="100000"/>
            </a:pPr>
            <a:r>
              <a:rPr lang="en-GB" sz="1200" b="1" dirty="0"/>
              <a:t>Advocacy role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Citizen science should encourage individuals to take an active role in their communities - especially on projects focusing on environmental activism and climate change</a:t>
            </a:r>
            <a:endParaRPr lang="en-US" sz="12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27" name="Google Shape;127;g11091ca2c49_0_15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28" name="Google Shape;128;g11091ca2c49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9675" y="1982563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091ca2c49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275" y="3819462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1091ca2c49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1250" y="28575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1091ca2c49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2000" y="4728145"/>
            <a:ext cx="1032250" cy="10322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20">
            <a:extLst>
              <a:ext uri="{FF2B5EF4-FFF2-40B4-BE49-F238E27FC236}">
                <a16:creationId xmlns:a16="http://schemas.microsoft.com/office/drawing/2014/main" id="{0A2A9B40-8ACE-E941-861F-BB5206B5AE6D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5;p20">
            <a:extLst>
              <a:ext uri="{FF2B5EF4-FFF2-40B4-BE49-F238E27FC236}">
                <a16:creationId xmlns:a16="http://schemas.microsoft.com/office/drawing/2014/main" id="{4208D0FB-8071-1B46-BDFA-4F4F68CC34E3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5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091ca2c49_0_15"/>
          <p:cNvSpPr txBox="1">
            <a:spLocks noGrp="1"/>
          </p:cNvSpPr>
          <p:nvPr>
            <p:ph type="title"/>
          </p:nvPr>
        </p:nvSpPr>
        <p:spPr>
          <a:xfrm>
            <a:off x="2351584" y="34922"/>
            <a:ext cx="92889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Preliminary policy challenges/2</a:t>
            </a:r>
            <a:endParaRPr dirty="0"/>
          </a:p>
        </p:txBody>
      </p:sp>
      <p:sp>
        <p:nvSpPr>
          <p:cNvPr id="126" name="Google Shape;126;g11091ca2c49_0_15"/>
          <p:cNvSpPr txBox="1">
            <a:spLocks noGrp="1"/>
          </p:cNvSpPr>
          <p:nvPr>
            <p:ph type="body" idx="1"/>
          </p:nvPr>
        </p:nvSpPr>
        <p:spPr>
          <a:xfrm>
            <a:off x="490125" y="1328550"/>
            <a:ext cx="8465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ct val="100000"/>
            </a:pPr>
            <a:r>
              <a:rPr lang="en-GB" sz="1200" b="1" dirty="0"/>
              <a:t>Communication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Crucial challenge for citizen science projects and activities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Dissemination is crucial (two types identified: one way dissemination; two way dissemination. The second one more efficient since it bridges the gap between science education and science communication, highlight science as one of many types of knowledge)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Fake news and misinformation era to be taken into consideration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Involving scientists in all aspects of the communication process is essential</a:t>
            </a:r>
            <a:endParaRPr lang="en-US" sz="1200" dirty="0"/>
          </a:p>
          <a:p>
            <a:pPr lvl="0">
              <a:buSzPct val="100000"/>
            </a:pPr>
            <a:r>
              <a:rPr lang="en-GB" sz="1200" b="1" dirty="0"/>
              <a:t>Project evaluation (linked to needs and priorities)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Not many projects reflect on the use of citizen science, but just on the challenges of the topic they are investigating from time to time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Terminology fundamental here: “citizen science” should incorporate more aspects of public engagement in science and not be described as only “individual measurement and data collection”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Topic is very important, too. Some topics are more suitable than others for citizen science frameworks</a:t>
            </a:r>
            <a:endParaRPr lang="en-US" sz="1200" dirty="0"/>
          </a:p>
          <a:p>
            <a:pPr lvl="0">
              <a:buSzPct val="100000"/>
            </a:pPr>
            <a:r>
              <a:rPr lang="en-GB" sz="1200" b="1" dirty="0"/>
              <a:t>Data collection and usage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The creation of large datasets, thanks to activities like monitoring, observing, and crowdsourcing, create a series of implications both for citizens and for professionals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Citizens often might not have the necessary training, and much of the work falls on the professional figures (data scientists especially)</a:t>
            </a:r>
            <a:endParaRPr lang="en-US" sz="1200" dirty="0"/>
          </a:p>
          <a:p>
            <a:pPr lvl="1">
              <a:buSzPct val="100000"/>
            </a:pPr>
            <a:r>
              <a:rPr lang="en-GB" sz="1200" dirty="0"/>
              <a:t>Data harmonisation and collected for specific purposes</a:t>
            </a:r>
            <a:endParaRPr lang="en-US" sz="12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27" name="Google Shape;127;g11091ca2c49_0_15"/>
          <p:cNvSpPr txBox="1">
            <a:spLocks noGrp="1"/>
          </p:cNvSpPr>
          <p:nvPr>
            <p:ph type="sldNum" idx="12"/>
          </p:nvPr>
        </p:nvSpPr>
        <p:spPr>
          <a:xfrm>
            <a:off x="8796337" y="6664325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8" name="Google Shape;128;g11091ca2c49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9675" y="1982563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091ca2c49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275" y="3819462"/>
            <a:ext cx="1032250" cy="1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1091ca2c49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1250" y="28575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1091ca2c49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2000" y="4728145"/>
            <a:ext cx="1032250" cy="10322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20">
            <a:extLst>
              <a:ext uri="{FF2B5EF4-FFF2-40B4-BE49-F238E27FC236}">
                <a16:creationId xmlns:a16="http://schemas.microsoft.com/office/drawing/2014/main" id="{0A2A9B40-8ACE-E941-861F-BB5206B5AE6D}"/>
              </a:ext>
            </a:extLst>
          </p:cNvPr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5;p20">
            <a:extLst>
              <a:ext uri="{FF2B5EF4-FFF2-40B4-BE49-F238E27FC236}">
                <a16:creationId xmlns:a16="http://schemas.microsoft.com/office/drawing/2014/main" id="{4208D0FB-8071-1B46-BDFA-4F4F68CC34E3}"/>
              </a:ext>
            </a:extLst>
          </p:cNvPr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1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2351087" y="34925"/>
            <a:ext cx="92900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rPr>
              <a:t>Standing questions</a:t>
            </a:r>
            <a:endParaRPr dirty="0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560387" y="1119187"/>
            <a:ext cx="11296650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SzPts val="2400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some interesting cases of citizen science in research infrastructures?</a:t>
            </a:r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dirty="0"/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algn="just">
              <a:spcBef>
                <a:spcPts val="0"/>
              </a:spcBef>
              <a:buSzPts val="2400"/>
            </a:pPr>
            <a:r>
              <a:rPr lang="en-US" sz="2200" dirty="0"/>
              <a:t>What are the bottlenecks and gaps (policy and organizational) that should be considered and addressed for mainstreaming the implementation of citizen science in research infrastructures?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dirty="0"/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dirty="0"/>
          </a:p>
          <a:p>
            <a:pPr marL="342900" indent="-342900" algn="just">
              <a:spcBef>
                <a:spcPts val="0"/>
              </a:spcBef>
              <a:buSzPts val="2400"/>
            </a:pPr>
            <a:endParaRPr lang="en-US" sz="2200" dirty="0"/>
          </a:p>
          <a:p>
            <a:pPr marL="342900" indent="-342900" algn="just">
              <a:spcBef>
                <a:spcPts val="0"/>
              </a:spcBef>
              <a:buSzPts val="2400"/>
            </a:pPr>
            <a:r>
              <a:rPr lang="en-US" sz="2200" dirty="0"/>
              <a:t>What are the policies that should exist to foster the implementation of citizen science in research infrastructures?  </a:t>
            </a:r>
            <a:endParaRPr sz="2600" dirty="0"/>
          </a:p>
        </p:txBody>
      </p:sp>
      <p:sp>
        <p:nvSpPr>
          <p:cNvPr id="104" name="Google Shape;104;p20"/>
          <p:cNvSpPr txBox="1"/>
          <p:nvPr/>
        </p:nvSpPr>
        <p:spPr>
          <a:xfrm>
            <a:off x="550862" y="664051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</a:rPr>
              <a:t>24</a:t>
            </a:r>
            <a:r>
              <a:rPr lang="en-US" sz="12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2708476" y="6640512"/>
            <a:ext cx="8241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</a:rPr>
              <a:t>Opening Research Infrastructures - How citizens can play an active role in the advance of ground-breaking research?</a:t>
            </a:r>
          </a:p>
          <a:p>
            <a:pPr lvl="0">
              <a:buClr>
                <a:schemeClr val="lt1"/>
              </a:buClr>
              <a:buSzPts val="1200"/>
            </a:pP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8796337" y="666432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90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body" idx="1"/>
          </p:nvPr>
        </p:nvSpPr>
        <p:spPr>
          <a:xfrm>
            <a:off x="2746375" y="5445125"/>
            <a:ext cx="2159000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reinforceeu.eu</a:t>
            </a:r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body" idx="2"/>
          </p:nvPr>
        </p:nvSpPr>
        <p:spPr>
          <a:xfrm>
            <a:off x="4886325" y="5445125"/>
            <a:ext cx="2160587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/company/reinforceeu</a:t>
            </a:r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3"/>
          </p:nvPr>
        </p:nvSpPr>
        <p:spPr>
          <a:xfrm>
            <a:off x="7027862" y="5445125"/>
            <a:ext cx="2160587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@ReinforceEU</a:t>
            </a:r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title"/>
          </p:nvPr>
        </p:nvSpPr>
        <p:spPr>
          <a:xfrm>
            <a:off x="1301750" y="2743200"/>
            <a:ext cx="932973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A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58585A"/>
                </a:solidFill>
                <a:latin typeface="Arial"/>
                <a:ea typeface="Arial"/>
                <a:cs typeface="Arial"/>
                <a:sym typeface="Arial"/>
              </a:rPr>
              <a:t>JOIN OUR COMMUNITY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Personalizzati 9">
      <a:dk1>
        <a:srgbClr val="56585A"/>
      </a:dk1>
      <a:lt1>
        <a:srgbClr val="FFFFFF"/>
      </a:lt1>
      <a:dk2>
        <a:srgbClr val="7F252A"/>
      </a:dk2>
      <a:lt2>
        <a:srgbClr val="61B3E4"/>
      </a:lt2>
      <a:accent1>
        <a:srgbClr val="39AA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846</Words>
  <Application>Microsoft Office PowerPoint</Application>
  <PresentationFormat>Widescreen</PresentationFormat>
  <Paragraphs>106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Verdana</vt:lpstr>
      <vt:lpstr>Arial</vt:lpstr>
      <vt:lpstr>Calibri</vt:lpstr>
      <vt:lpstr>Poppins Medium</vt:lpstr>
      <vt:lpstr>1_Tema di Office</vt:lpstr>
      <vt:lpstr>3_Tema di Office</vt:lpstr>
      <vt:lpstr>2_Tema di Office</vt:lpstr>
      <vt:lpstr>Policy Roadmap on Research Infrastructures for Citizen Science in Europe</vt:lpstr>
      <vt:lpstr>Methodology for the development of the roadmap</vt:lpstr>
      <vt:lpstr>Structure of the roadmap/1</vt:lpstr>
      <vt:lpstr>Structure of the roadmap/2</vt:lpstr>
      <vt:lpstr>Main findings from preliminary desk research</vt:lpstr>
      <vt:lpstr>Preliminary policy challenges/1</vt:lpstr>
      <vt:lpstr>Preliminary policy challenges/2</vt:lpstr>
      <vt:lpstr>Standing questions</vt:lpstr>
      <vt:lpstr>JOIN OUR COMMUNITY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Packages presentation   WP10 - Raising Awareness &amp; Sustainability</dc:title>
  <dc:creator>Microsoft Office User</dc:creator>
  <cp:lastModifiedBy>francesco osimanti</cp:lastModifiedBy>
  <cp:revision>23</cp:revision>
  <dcterms:created xsi:type="dcterms:W3CDTF">2017-06-27T14:38:42Z</dcterms:created>
  <dcterms:modified xsi:type="dcterms:W3CDTF">2022-03-22T10:55:45Z</dcterms:modified>
</cp:coreProperties>
</file>