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3" r:id="rId2"/>
  </p:sldMasterIdLst>
  <p:notesMasterIdLst>
    <p:notesMasterId r:id="rId14"/>
  </p:notesMasterIdLst>
  <p:handoutMasterIdLst>
    <p:handoutMasterId r:id="rId15"/>
  </p:handoutMasterIdLst>
  <p:sldIdLst>
    <p:sldId id="261" r:id="rId3"/>
    <p:sldId id="263" r:id="rId4"/>
    <p:sldId id="264" r:id="rId5"/>
    <p:sldId id="265" r:id="rId6"/>
    <p:sldId id="270" r:id="rId7"/>
    <p:sldId id="266" r:id="rId8"/>
    <p:sldId id="273" r:id="rId9"/>
    <p:sldId id="262" r:id="rId10"/>
    <p:sldId id="271" r:id="rId11"/>
    <p:sldId id="269" r:id="rId12"/>
    <p:sldId id="268" r:id="rId13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5494"/>
    <a:srgbClr val="FFD624"/>
    <a:srgbClr val="3166CF"/>
    <a:srgbClr val="3E6FD2"/>
    <a:srgbClr val="2D5EC1"/>
    <a:srgbClr val="BDDEFF"/>
    <a:srgbClr val="99CCFF"/>
    <a:srgbClr val="808080"/>
    <a:srgbClr val="009F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283" autoAdjust="0"/>
  </p:normalViewPr>
  <p:slideViewPr>
    <p:cSldViewPr>
      <p:cViewPr>
        <p:scale>
          <a:sx n="75" d="100"/>
          <a:sy n="75" d="100"/>
        </p:scale>
        <p:origin x="1666" y="-3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149" y="58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096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4065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None/>
            </a:pPr>
            <a:r>
              <a:rPr lang="en-GB" b="1" dirty="0" smtClean="0">
                <a:solidFill>
                  <a:schemeClr val="tx1">
                    <a:lumMod val="50000"/>
                  </a:schemeClr>
                </a:solidFill>
              </a:rPr>
              <a:t>Council Conclusions</a:t>
            </a:r>
            <a:r>
              <a:rPr lang="en-GB" dirty="0" smtClean="0">
                <a:solidFill>
                  <a:schemeClr val="tx1">
                    <a:lumMod val="50000"/>
                  </a:schemeClr>
                </a:solidFill>
              </a:rPr>
              <a:t>: </a:t>
            </a:r>
          </a:p>
          <a:p>
            <a:pPr lvl="0"/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“</a:t>
            </a:r>
            <a:r>
              <a:rPr lang="en-GB" sz="1200" i="1" dirty="0" smtClean="0">
                <a:solidFill>
                  <a:schemeClr val="tx1">
                    <a:lumMod val="50000"/>
                  </a:schemeClr>
                </a:solidFill>
              </a:rPr>
              <a:t>further develop and implement the “</a:t>
            </a:r>
            <a:r>
              <a:rPr lang="en-GB" sz="1200" b="1" i="1" dirty="0" smtClean="0">
                <a:solidFill>
                  <a:schemeClr val="tx1">
                    <a:lumMod val="50000"/>
                  </a:schemeClr>
                </a:solidFill>
              </a:rPr>
              <a:t>plastic pirates</a:t>
            </a:r>
            <a:r>
              <a:rPr lang="en-GB" sz="1200" i="1" dirty="0" smtClean="0">
                <a:solidFill>
                  <a:schemeClr val="tx1">
                    <a:lumMod val="50000"/>
                  </a:schemeClr>
                </a:solidFill>
              </a:rPr>
              <a:t>” citizen science campaign in cooperation with the proposed Mission on Healthy Oceans, Seas, Coastal and Inland Waters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… </a:t>
            </a:r>
            <a:r>
              <a:rPr lang="en-US" sz="1200" i="1" dirty="0" smtClean="0">
                <a:solidFill>
                  <a:schemeClr val="tx1">
                    <a:lumMod val="50000"/>
                  </a:schemeClr>
                </a:solidFill>
              </a:rPr>
              <a:t>o</a:t>
            </a:r>
            <a:r>
              <a:rPr lang="en-GB" sz="1200" i="1" dirty="0" err="1" smtClean="0">
                <a:solidFill>
                  <a:schemeClr val="tx1">
                    <a:lumMod val="50000"/>
                  </a:schemeClr>
                </a:solidFill>
              </a:rPr>
              <a:t>rganise</a:t>
            </a:r>
            <a:r>
              <a:rPr lang="en-GB" sz="1200" i="1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n-GB" sz="1200" b="1" i="1" dirty="0" smtClean="0">
                <a:solidFill>
                  <a:schemeClr val="tx1">
                    <a:lumMod val="50000"/>
                  </a:schemeClr>
                </a:solidFill>
              </a:rPr>
              <a:t>at least every two years a Europe-wide Citizen Science Campaign</a:t>
            </a:r>
            <a:r>
              <a:rPr lang="en-GB" sz="1200" i="1" dirty="0" smtClean="0">
                <a:solidFill>
                  <a:schemeClr val="tx1">
                    <a:lumMod val="50000"/>
                  </a:schemeClr>
                </a:solidFill>
              </a:rPr>
              <a:t>… in synergy with Horizon Europe missions</a:t>
            </a:r>
            <a:r>
              <a:rPr lang="en-GB" sz="1200" dirty="0" smtClean="0">
                <a:solidFill>
                  <a:schemeClr val="tx1">
                    <a:lumMod val="50000"/>
                  </a:schemeClr>
                </a:solidFill>
              </a:rPr>
              <a:t>”</a:t>
            </a:r>
          </a:p>
          <a:p>
            <a:endParaRPr lang="fr-BE" sz="1200" dirty="0" smtClean="0">
              <a:solidFill>
                <a:schemeClr val="tx1">
                  <a:lumMod val="50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en-IE" b="1" dirty="0" smtClean="0">
                <a:solidFill>
                  <a:srgbClr val="002060"/>
                </a:solidFill>
              </a:rPr>
              <a:t>2021</a:t>
            </a:r>
            <a:r>
              <a:rPr lang="en-IE" dirty="0" smtClean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Horizon Europe WIDERA call, </a:t>
            </a:r>
            <a:r>
              <a:rPr lang="en-US" dirty="0" smtClean="0"/>
              <a:t>closed 23 September 2021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HORIZON-WIDERA-2021-ERA-01-60: A capacity-building and brokering network to make citizen science an integral part of the ERA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(EUR 4m)</a:t>
            </a:r>
          </a:p>
          <a:p>
            <a:pPr marL="285750" indent="-285750"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HORIZON-WIDERA-2021-ERA-01-61: Supporting and giving recognition to citizen science in the ERA (EUR 5m)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9847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Policy Support Facility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Mutual learning exercise (MLE) on citizen </a:t>
            </a:r>
            <a:r>
              <a:rPr lang="en-US" sz="1200" smtClean="0"/>
              <a:t>science </a:t>
            </a:r>
            <a:r>
              <a:rPr lang="en-GB" sz="1200" kern="120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 recently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launched</a:t>
            </a:r>
            <a:r>
              <a:rPr lang="en-GB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support and expand citizen science activities in and between European states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Request by the trio presidency Germany Slovenia Portugal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11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mss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acs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expressed their interest to this exercise and take active part in it</a:t>
            </a:r>
            <a:endParaRPr lang="en-US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71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COS4CLOUD aims to design, prototyped and implemented services that address the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Open Science challenges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shared by Citizen observatories of biodiversity,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innovative services will be designed, prototyped and implemented for improving the data and information quality using deep machine learning, automatic video recognition, advanced mobile app interfaces, and other cutting-edge technologies, based on data models and data protocols validated by traditional science. 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new services will provide mechanisms to ensure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the visibility and recognition of data contributors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and the tools to improve networking between various stakeholders through the integration of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CS products, generated by different providers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, following open standards to ensure their interoperability, and offered in agile,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fit-for-purpose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and sustainable site available through EOSC hub, including a discovery service, to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both traditional and citizen scientists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The design of new services will be user oriented, engaging a wide range of stakeholders in society, government, industry, academia, agencies, and research to co-design service requirements. As a result, COS4CLOUD will integrate citizen science in the European Open Science Cloud, bringing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Citizen Science (CS) projects as a service for the scientific community and society at large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fr-BE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6475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Competence Centre on Participatory and Deliberative Democracy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provide services, guidance and tools to support the development of socially robust policy through citizen engagement practices.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Long lasting</a:t>
            </a:r>
            <a:r>
              <a:rPr lang="fr-BE" baseline="0" dirty="0" smtClean="0"/>
              <a:t> </a:t>
            </a:r>
            <a:r>
              <a:rPr lang="fr-BE" baseline="0" dirty="0" err="1" smtClean="0"/>
              <a:t>cooperatina</a:t>
            </a:r>
            <a:r>
              <a:rPr lang="fr-BE" baseline="0" dirty="0" smtClean="0"/>
              <a:t> and activities in support to </a:t>
            </a:r>
            <a:r>
              <a:rPr lang="fr-BE" b="1" baseline="0" dirty="0" err="1" smtClean="0"/>
              <a:t>Biodiveristy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err="1" smtClean="0"/>
              <a:t>Involvement</a:t>
            </a:r>
            <a:r>
              <a:rPr lang="fr-BE" dirty="0" smtClean="0"/>
              <a:t> of </a:t>
            </a:r>
            <a:r>
              <a:rPr lang="fr-BE" dirty="0" err="1" smtClean="0"/>
              <a:t>Citizens</a:t>
            </a:r>
            <a:r>
              <a:rPr lang="fr-BE" dirty="0" smtClean="0"/>
              <a:t> to </a:t>
            </a:r>
            <a:r>
              <a:rPr lang="fr-BE" b="1" dirty="0" err="1" smtClean="0"/>
              <a:t>environmental</a:t>
            </a:r>
            <a:r>
              <a:rPr lang="fr-BE" dirty="0" smtClean="0"/>
              <a:t> policy </a:t>
            </a:r>
            <a:r>
              <a:rPr lang="fr-BE" dirty="0" err="1" smtClean="0"/>
              <a:t>making</a:t>
            </a:r>
            <a:endParaRPr lang="fr-BE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smtClean="0"/>
              <a:t>CS in </a:t>
            </a:r>
            <a:r>
              <a:rPr lang="fr-BE" b="1" dirty="0" err="1" smtClean="0"/>
              <a:t>Jurisdiction</a:t>
            </a:r>
            <a:r>
              <a:rPr lang="fr-BE" dirty="0" smtClean="0"/>
              <a:t> = </a:t>
            </a:r>
            <a:r>
              <a:rPr lang="fr-BE" dirty="0" err="1" smtClean="0"/>
              <a:t>Citizens</a:t>
            </a:r>
            <a:r>
              <a:rPr lang="fr-BE" dirty="0" smtClean="0"/>
              <a:t> </a:t>
            </a:r>
            <a:r>
              <a:rPr lang="fr-BE" dirty="0" err="1" smtClean="0"/>
              <a:t>rights</a:t>
            </a:r>
            <a:r>
              <a:rPr lang="fr-BE" dirty="0" smtClean="0"/>
              <a:t> for court cases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b="1" dirty="0" smtClean="0"/>
              <a:t>CGD </a:t>
            </a:r>
            <a:r>
              <a:rPr lang="fr-BE" dirty="0" smtClean="0"/>
              <a:t>for Digital </a:t>
            </a:r>
            <a:r>
              <a:rPr lang="fr-BE" dirty="0" err="1" smtClean="0"/>
              <a:t>Governance</a:t>
            </a:r>
            <a:r>
              <a:rPr lang="fr-BE" dirty="0" smtClean="0"/>
              <a:t> (</a:t>
            </a:r>
            <a:r>
              <a:rPr lang="fr-BE" dirty="0" err="1" smtClean="0"/>
              <a:t>eg</a:t>
            </a:r>
            <a:r>
              <a:rPr lang="fr-BE" dirty="0" smtClean="0"/>
              <a:t> </a:t>
            </a:r>
            <a:r>
              <a:rPr lang="fr-BE" dirty="0" err="1" smtClean="0"/>
              <a:t>NGMs</a:t>
            </a:r>
            <a:r>
              <a:rPr lang="fr-BE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dirty="0" err="1" smtClean="0"/>
              <a:t>Colaboration</a:t>
            </a:r>
            <a:r>
              <a:rPr lang="fr-BE" dirty="0" smtClean="0"/>
              <a:t> </a:t>
            </a:r>
            <a:r>
              <a:rPr lang="fr-BE" dirty="0" err="1" smtClean="0"/>
              <a:t>with</a:t>
            </a:r>
            <a:r>
              <a:rPr lang="fr-BE" dirty="0" smtClean="0"/>
              <a:t> </a:t>
            </a:r>
            <a:r>
              <a:rPr lang="fr-BE" dirty="0" err="1" smtClean="0"/>
              <a:t>scientific</a:t>
            </a:r>
            <a:r>
              <a:rPr lang="fr-BE" baseline="0" dirty="0" smtClean="0"/>
              <a:t> </a:t>
            </a:r>
            <a:r>
              <a:rPr lang="fr-BE" b="1" baseline="0" dirty="0" err="1" smtClean="0"/>
              <a:t>internatinal</a:t>
            </a:r>
            <a:r>
              <a:rPr lang="fr-BE" b="1" baseline="0" dirty="0" smtClean="0"/>
              <a:t> </a:t>
            </a:r>
            <a:r>
              <a:rPr lang="fr-BE" b="1" baseline="0" dirty="0" err="1" smtClean="0"/>
              <a:t>communities</a:t>
            </a:r>
            <a:r>
              <a:rPr lang="fr-BE" b="1" baseline="0" dirty="0" smtClean="0"/>
              <a:t> </a:t>
            </a:r>
            <a:r>
              <a:rPr lang="fr-BE" baseline="0" dirty="0" smtClean="0"/>
              <a:t>(COST and international associations)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10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 smtClean="0"/>
              <a:t>JRC looks at CS</a:t>
            </a:r>
            <a:r>
              <a:rPr lang="fr-BE" sz="1200" baseline="0" dirty="0" smtClean="0"/>
              <a:t> from a </a:t>
            </a:r>
            <a:r>
              <a:rPr lang="fr-BE" sz="1200" baseline="0" dirty="0" err="1" smtClean="0"/>
              <a:t>wider</a:t>
            </a:r>
            <a:r>
              <a:rPr lang="fr-BE" sz="1200" baseline="0" dirty="0" smtClean="0"/>
              <a:t> angle and </a:t>
            </a:r>
            <a:r>
              <a:rPr lang="fr-BE" sz="1200" baseline="0" dirty="0" err="1" smtClean="0"/>
              <a:t>portability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is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evolving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rapidly</a:t>
            </a:r>
            <a:r>
              <a:rPr lang="fr-BE" sz="1200" baseline="0" dirty="0" smtClean="0"/>
              <a:t> (</a:t>
            </a:r>
            <a:r>
              <a:rPr lang="fr-BE" sz="1200" baseline="0" dirty="0" err="1" smtClean="0"/>
              <a:t>e.g</a:t>
            </a:r>
            <a:r>
              <a:rPr lang="fr-BE" sz="1200" baseline="0" dirty="0" smtClean="0"/>
              <a:t>. </a:t>
            </a:r>
            <a:r>
              <a:rPr lang="fr-BE" sz="1200" baseline="0" dirty="0" err="1" smtClean="0"/>
              <a:t>aplied</a:t>
            </a:r>
            <a:r>
              <a:rPr lang="fr-BE" sz="1200" baseline="0" dirty="0" smtClean="0"/>
              <a:t> to </a:t>
            </a:r>
            <a:r>
              <a:rPr lang="fr-BE" sz="1200" baseline="0" dirty="0" err="1" smtClean="0"/>
              <a:t>different</a:t>
            </a:r>
            <a:r>
              <a:rPr lang="fr-BE" sz="1200" baseline="0" dirty="0" smtClean="0"/>
              <a:t> areas and </a:t>
            </a:r>
            <a:r>
              <a:rPr lang="fr-BE" sz="1200" baseline="0" dirty="0" err="1" smtClean="0"/>
              <a:t>policies</a:t>
            </a:r>
            <a:r>
              <a:rPr lang="fr-BE" sz="1200" baseline="0" dirty="0" smtClean="0"/>
              <a:t> –</a:t>
            </a:r>
            <a:r>
              <a:rPr lang="fr-BE" sz="1200" baseline="0" dirty="0" err="1" smtClean="0"/>
              <a:t>urban</a:t>
            </a:r>
            <a:r>
              <a:rPr lang="fr-BE" sz="1200" baseline="0" dirty="0" smtClean="0"/>
              <a:t> agriculture, </a:t>
            </a:r>
            <a:r>
              <a:rPr lang="fr-BE" sz="1200" baseline="0" dirty="0" err="1" smtClean="0"/>
              <a:t>energy</a:t>
            </a:r>
            <a:r>
              <a:rPr lang="fr-BE" sz="1200" baseline="0" dirty="0" smtClean="0"/>
              <a:t>, </a:t>
            </a:r>
            <a:r>
              <a:rPr lang="fr-BE" sz="1200" baseline="0" dirty="0" err="1" smtClean="0"/>
              <a:t>trensport</a:t>
            </a:r>
            <a:r>
              <a:rPr lang="fr-BE" sz="1200" baseline="0" dirty="0" smtClean="0"/>
              <a:t>, etc.)</a:t>
            </a:r>
            <a:endParaRPr lang="fr-B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B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 err="1" smtClean="0"/>
              <a:t>Led</a:t>
            </a:r>
            <a:r>
              <a:rPr lang="fr-BE" sz="1200" dirty="0" smtClean="0"/>
              <a:t> Partners  Policy </a:t>
            </a:r>
            <a:r>
              <a:rPr lang="fr-BE" sz="1200" dirty="0" err="1" smtClean="0"/>
              <a:t>DGs</a:t>
            </a:r>
            <a:r>
              <a:rPr lang="fr-BE" sz="1200" dirty="0" smtClean="0"/>
              <a:t> (RTD and CONNECT) to </a:t>
            </a:r>
            <a:r>
              <a:rPr lang="fr-BE" sz="1200" dirty="0" err="1" smtClean="0"/>
              <a:t>develop</a:t>
            </a:r>
            <a:r>
              <a:rPr lang="fr-BE" sz="1200" dirty="0" smtClean="0"/>
              <a:t> and </a:t>
            </a:r>
            <a:r>
              <a:rPr lang="fr-BE" sz="1200" dirty="0" err="1" smtClean="0"/>
              <a:t>uptake</a:t>
            </a:r>
            <a:r>
              <a:rPr lang="fr-BE" sz="1200" baseline="0" dirty="0" smtClean="0"/>
              <a:t> </a:t>
            </a:r>
            <a:r>
              <a:rPr lang="fr-BE" sz="1200" dirty="0" err="1" smtClean="0"/>
              <a:t>common</a:t>
            </a:r>
            <a:r>
              <a:rPr lang="fr-BE" sz="1200" dirty="0" smtClean="0"/>
              <a:t> </a:t>
            </a:r>
            <a:r>
              <a:rPr lang="fr-BE" sz="1200" dirty="0" err="1" smtClean="0"/>
              <a:t>approaches</a:t>
            </a:r>
            <a:r>
              <a:rPr lang="fr-BE" sz="1200" dirty="0" smtClean="0"/>
              <a:t> and main </a:t>
            </a:r>
            <a:r>
              <a:rPr lang="fr-BE" sz="1200" dirty="0" err="1" smtClean="0"/>
              <a:t>features</a:t>
            </a:r>
            <a:r>
              <a:rPr lang="fr-BE" sz="1200" dirty="0" smtClean="0"/>
              <a:t> of CS,</a:t>
            </a:r>
            <a:r>
              <a:rPr lang="fr-BE" sz="1200" baseline="0" dirty="0" smtClean="0"/>
              <a:t> and </a:t>
            </a:r>
            <a:r>
              <a:rPr lang="fr-BE" sz="1200" dirty="0" err="1" smtClean="0"/>
              <a:t>its</a:t>
            </a:r>
            <a:r>
              <a:rPr lang="fr-BE" sz="1200" dirty="0" smtClean="0"/>
              <a:t> </a:t>
            </a:r>
            <a:r>
              <a:rPr lang="fr-BE" sz="1200" dirty="0" err="1" smtClean="0"/>
              <a:t>mainstreaming</a:t>
            </a:r>
            <a:r>
              <a:rPr lang="fr-BE" sz="1200" dirty="0" smtClean="0"/>
              <a:t> </a:t>
            </a:r>
            <a:r>
              <a:rPr lang="fr-BE" sz="1200" dirty="0" err="1" smtClean="0"/>
              <a:t>into</a:t>
            </a:r>
            <a:r>
              <a:rPr lang="fr-BE" sz="1200" dirty="0" smtClean="0"/>
              <a:t> R&amp;I</a:t>
            </a:r>
            <a:r>
              <a:rPr lang="fr-BE" sz="1200" baseline="0" dirty="0" smtClean="0"/>
              <a:t> programmes </a:t>
            </a:r>
            <a:r>
              <a:rPr lang="fr-BE" sz="1200" baseline="0" dirty="0" err="1" smtClean="0"/>
              <a:t>paving</a:t>
            </a:r>
            <a:r>
              <a:rPr lang="fr-BE" sz="1200" baseline="0" dirty="0" smtClean="0"/>
              <a:t> the </a:t>
            </a:r>
            <a:r>
              <a:rPr lang="fr-BE" sz="1200" baseline="0" dirty="0" err="1" smtClean="0"/>
              <a:t>way</a:t>
            </a:r>
            <a:r>
              <a:rPr lang="fr-BE" sz="1200" baseline="0" dirty="0" smtClean="0"/>
              <a:t> to </a:t>
            </a:r>
            <a:r>
              <a:rPr lang="fr-BE" sz="1200" baseline="0" dirty="0" err="1" smtClean="0"/>
              <a:t>current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projects</a:t>
            </a:r>
            <a:r>
              <a:rPr lang="fr-BE" sz="1200" baseline="0" dirty="0" smtClean="0"/>
              <a:t> and activities (</a:t>
            </a:r>
            <a:r>
              <a:rPr lang="fr-BE" sz="1200" baseline="0" dirty="0" err="1" smtClean="0"/>
              <a:t>see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above</a:t>
            </a:r>
            <a:r>
              <a:rPr lang="fr-BE" sz="1200" baseline="0" dirty="0" smtClean="0"/>
              <a:t>)</a:t>
            </a:r>
          </a:p>
          <a:p>
            <a:endParaRPr lang="fr-BE" sz="12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BE" sz="1200" dirty="0" smtClean="0"/>
              <a:t>Results/</a:t>
            </a:r>
            <a:r>
              <a:rPr lang="fr-BE" sz="1200" dirty="0" err="1" smtClean="0"/>
              <a:t>findings</a:t>
            </a:r>
            <a:r>
              <a:rPr lang="fr-BE" sz="1200" baseline="0" dirty="0" smtClean="0"/>
              <a:t> </a:t>
            </a:r>
            <a:r>
              <a:rPr lang="fr-BE" sz="1200" baseline="0" dirty="0" err="1" smtClean="0"/>
              <a:t>through</a:t>
            </a:r>
            <a:r>
              <a:rPr lang="fr-BE" sz="1200" baseline="0" dirty="0" smtClean="0"/>
              <a:t> </a:t>
            </a:r>
            <a:r>
              <a:rPr lang="fr-BE" sz="1200" dirty="0" err="1" smtClean="0"/>
              <a:t>Research</a:t>
            </a:r>
            <a:r>
              <a:rPr lang="fr-BE" sz="1200" dirty="0" smtClean="0"/>
              <a:t> activities and initiatives </a:t>
            </a:r>
            <a:r>
              <a:rPr lang="fr-BE" sz="1200" dirty="0" err="1" smtClean="0"/>
              <a:t>carried</a:t>
            </a:r>
            <a:r>
              <a:rPr lang="fr-BE" sz="1200" dirty="0" smtClean="0"/>
              <a:t> out </a:t>
            </a:r>
            <a:r>
              <a:rPr lang="fr-BE" sz="1200" dirty="0" err="1" smtClean="0"/>
              <a:t>through</a:t>
            </a:r>
            <a:endParaRPr lang="fr-BE" sz="1200" dirty="0" smtClean="0"/>
          </a:p>
          <a:p>
            <a:r>
              <a:rPr lang="fr-BE" sz="1200" dirty="0" smtClean="0"/>
              <a:t>International </a:t>
            </a:r>
            <a:r>
              <a:rPr lang="fr-BE" sz="1200" dirty="0" err="1" smtClean="0"/>
              <a:t>Research</a:t>
            </a:r>
            <a:r>
              <a:rPr lang="fr-BE" sz="1200" dirty="0" smtClean="0"/>
              <a:t> (</a:t>
            </a:r>
            <a:r>
              <a:rPr lang="fr-BE" sz="1200" dirty="0" err="1" smtClean="0"/>
              <a:t>e.g</a:t>
            </a:r>
            <a:r>
              <a:rPr lang="fr-BE" sz="1200" dirty="0" smtClean="0"/>
              <a:t>. COST)</a:t>
            </a:r>
          </a:p>
          <a:p>
            <a:r>
              <a:rPr lang="fr-BE" sz="1200" dirty="0" err="1" smtClean="0"/>
              <a:t>Studies</a:t>
            </a:r>
            <a:r>
              <a:rPr lang="fr-BE" sz="1200" dirty="0" smtClean="0"/>
              <a:t> and Publications</a:t>
            </a:r>
          </a:p>
          <a:p>
            <a:r>
              <a:rPr lang="fr-BE" sz="1200" dirty="0" smtClean="0"/>
              <a:t>Science for Policy Reports </a:t>
            </a:r>
          </a:p>
          <a:p>
            <a:r>
              <a:rPr lang="fr-BE" sz="1200" dirty="0" smtClean="0"/>
              <a:t>Staff Working Documents </a:t>
            </a:r>
          </a:p>
          <a:p>
            <a:endParaRPr lang="fr-BE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5520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 err="1" smtClean="0"/>
              <a:t>Decision</a:t>
            </a:r>
            <a:r>
              <a:rPr lang="fr-BE" dirty="0" smtClean="0"/>
              <a:t>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2028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0"/>
              </a:spcAft>
            </a:pPr>
            <a:endParaRPr lang="en-IE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IE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To stimulate some thinking beyond the more conservative content of all previous slides</a:t>
            </a:r>
            <a:endParaRPr lang="fr-BE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fr-BE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BE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CS </a:t>
            </a:r>
            <a:r>
              <a:rPr lang="fr-BE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through</a:t>
            </a:r>
            <a:r>
              <a:rPr lang="fr-BE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BE" sz="1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Gamification</a:t>
            </a:r>
            <a:endParaRPr lang="en-GB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en-GB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GB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MMOS is a Swiss company that connects scientific research and video games as a seamless gaming experience.</a:t>
            </a:r>
          </a:p>
          <a:p>
            <a:pPr marL="0" indent="0">
              <a:buNone/>
            </a:pPr>
            <a:endParaRPr lang="fr-BE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0300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9135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06000" y="30960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139952" y="1641600"/>
            <a:ext cx="4536504" cy="2088232"/>
          </a:xfrm>
        </p:spPr>
        <p:txBody>
          <a:bodyPr/>
          <a:lstStyle>
            <a:lvl1pPr indent="0">
              <a:defRPr sz="4800">
                <a:solidFill>
                  <a:srgbClr val="FFD624"/>
                </a:solidFill>
              </a:defRPr>
            </a:lvl1pPr>
          </a:lstStyle>
          <a:p>
            <a:r>
              <a:rPr lang="en-GB" dirty="0" smtClean="0"/>
              <a:t>Title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7544" y="3933056"/>
            <a:ext cx="3744416" cy="1872208"/>
          </a:xfrm>
        </p:spPr>
        <p:txBody>
          <a:bodyPr/>
          <a:lstStyle>
            <a:lvl1pPr indent="0"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BB59E6E-B967-488E-B209-8B7FA0D7AF99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E98375-5C84-4176-84A5-B6A3E0825F0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C7773-6390-40B5-8F3A-46FD9E5B70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9144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38486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9144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9144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872647"/>
          </a:xfrm>
        </p:spPr>
        <p:txBody>
          <a:bodyPr anchor="t">
            <a:norm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803513" y="3067468"/>
            <a:ext cx="7548918" cy="897754"/>
          </a:xfrm>
        </p:spPr>
        <p:txBody>
          <a:bodyPr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783535"/>
            <a:ext cx="3780235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44752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9144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3967" y="1078174"/>
            <a:ext cx="914801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9144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803513" y="1992573"/>
            <a:ext cx="7548918" cy="2149523"/>
          </a:xfrm>
        </p:spPr>
        <p:txBody>
          <a:bodyPr wrap="none" anchor="t">
            <a:noAutofit/>
          </a:bodyPr>
          <a:lstStyle>
            <a:lvl1pPr algn="l">
              <a:defRPr sz="4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4305869" y="6619164"/>
            <a:ext cx="530557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803513" y="4418049"/>
            <a:ext cx="7548918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100" i="0">
                <a:solidFill>
                  <a:schemeClr val="accent5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700" y="258042"/>
            <a:ext cx="1244845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572000" y="5557903"/>
            <a:ext cx="3780235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16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4908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642" y="1122363"/>
            <a:ext cx="8007029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8007029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0786" y="6045258"/>
            <a:ext cx="128888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98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865"/>
            <a:ext cx="128715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2387600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02642" y="3602038"/>
            <a:ext cx="7617223" cy="1655762"/>
          </a:xfrm>
        </p:spPr>
        <p:txBody>
          <a:bodyPr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29091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84542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9144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570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807760" y="1122363"/>
            <a:ext cx="7617223" cy="1240348"/>
          </a:xfrm>
        </p:spPr>
        <p:txBody>
          <a:bodyPr anchor="b">
            <a:noAutofit/>
          </a:bodyPr>
          <a:lstStyle>
            <a:lvl1pPr algn="l">
              <a:defRPr sz="4500">
                <a:solidFill>
                  <a:schemeClr val="accent5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28650" y="1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628651" y="4160827"/>
            <a:ext cx="8167079" cy="1620145"/>
          </a:xfrm>
        </p:spPr>
        <p:txBody>
          <a:bodyPr>
            <a:noAutofit/>
          </a:bodyPr>
          <a:lstStyle>
            <a:lvl1pPr marL="0" indent="0" algn="l">
              <a:buNone/>
              <a:defRPr sz="105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51104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defRPr/>
            </a:lvl1pPr>
            <a:lvl2pPr>
              <a:lnSpc>
                <a:spcPct val="100000"/>
              </a:lnSpc>
              <a:spcAft>
                <a:spcPts val="1350"/>
              </a:spcAft>
              <a:defRPr/>
            </a:lvl2pPr>
            <a:lvl3pPr>
              <a:lnSpc>
                <a:spcPct val="100000"/>
              </a:lnSpc>
              <a:spcAft>
                <a:spcPts val="1350"/>
              </a:spcAft>
              <a:defRPr/>
            </a:lvl3pPr>
            <a:lvl4pPr>
              <a:lnSpc>
                <a:spcPct val="100000"/>
              </a:lnSpc>
              <a:spcAft>
                <a:spcPts val="1350"/>
              </a:spcAft>
              <a:defRPr/>
            </a:lvl4pPr>
            <a:lvl5pPr>
              <a:lnSpc>
                <a:spcPct val="100000"/>
              </a:lnSpc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32084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0400" y="360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6936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155627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61DAA-5BBC-4812-876F-0D7C7B9EA7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 i="0"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1pPr>
              <a:spcAft>
                <a:spcPts val="1350"/>
              </a:spcAft>
              <a:defRPr/>
            </a:lvl1pPr>
            <a:lvl2pPr>
              <a:spcAft>
                <a:spcPts val="1350"/>
              </a:spcAft>
              <a:defRPr/>
            </a:lvl2pPr>
            <a:lvl3pPr>
              <a:spcAft>
                <a:spcPts val="1350"/>
              </a:spcAft>
              <a:defRPr/>
            </a:lvl3pPr>
            <a:lvl4pPr>
              <a:spcAft>
                <a:spcPts val="1350"/>
              </a:spcAft>
              <a:defRPr/>
            </a:lvl4pPr>
            <a:lvl5pPr>
              <a:spcAft>
                <a:spcPts val="1350"/>
              </a:spcAft>
              <a:defRPr/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8198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3996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1688" y="1825626"/>
            <a:ext cx="3996000" cy="3906435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3937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9" y="1825626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3453735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6278821" y="1825625"/>
            <a:ext cx="2518867" cy="3763134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83503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6"/>
            <a:ext cx="3868340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100" b="1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6"/>
            <a:ext cx="3887391" cy="3097331"/>
          </a:xfrm>
        </p:spPr>
        <p:txBody>
          <a:bodyPr wrap="square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0262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8463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4726" y="-59635"/>
            <a:ext cx="4616726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10536" y="1992574"/>
            <a:ext cx="641274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570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586" y="743803"/>
            <a:ext cx="408692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3748" y="1992573"/>
            <a:ext cx="616953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1948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2792" y="1825626"/>
            <a:ext cx="3695131" cy="3769957"/>
          </a:xfrm>
        </p:spPr>
        <p:txBody>
          <a:bodyPr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5112792" y="482861"/>
            <a:ext cx="35019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34787" y="-46383"/>
            <a:ext cx="4606787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15818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108965" y="1913417"/>
            <a:ext cx="1406386" cy="2434309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288551" y="2898477"/>
            <a:ext cx="1730463" cy="2307284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061485" y="1913416"/>
            <a:ext cx="2389134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703660" y="1748078"/>
            <a:ext cx="1982390" cy="1868487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130189" y="2860831"/>
            <a:ext cx="1215323" cy="218403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3689323" y="3790927"/>
            <a:ext cx="1490663" cy="1987550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703660" y="3908959"/>
            <a:ext cx="1313615" cy="1751486"/>
          </a:xfrm>
          <a:solidFill>
            <a:schemeClr val="bg2"/>
          </a:solidFill>
          <a:ln w="28575">
            <a:solidFill>
              <a:schemeClr val="bg1"/>
            </a:solidFill>
          </a:ln>
        </p:spPr>
        <p:txBody>
          <a:bodyPr vert="horz" lIns="91440" tIns="45720" rIns="91440" bIns="45720" rtlCol="0">
            <a:noAutofit/>
          </a:bodyPr>
          <a:lstStyle>
            <a:lvl1pPr>
              <a:defRPr lang="en-GB"/>
            </a:lvl1pPr>
          </a:lstStyle>
          <a:p>
            <a:pPr lvl="0"/>
            <a:endParaRPr lang="en-GB"/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5543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 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28650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2244771" y="174808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3860892" y="1748079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5477013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7093134" y="1748078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628650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2244771" y="3934112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3860892" y="3934111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5"/>
          <p:cNvSpPr>
            <a:spLocks noGrp="1"/>
          </p:cNvSpPr>
          <p:nvPr>
            <p:ph type="pic" sz="quarter" idx="19"/>
          </p:nvPr>
        </p:nvSpPr>
        <p:spPr>
          <a:xfrm>
            <a:off x="5477013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5"/>
          <p:cNvSpPr>
            <a:spLocks noGrp="1"/>
          </p:cNvSpPr>
          <p:nvPr>
            <p:ph type="pic" sz="quarter" idx="20"/>
          </p:nvPr>
        </p:nvSpPr>
        <p:spPr>
          <a:xfrm>
            <a:off x="7093134" y="3934110"/>
            <a:ext cx="1422217" cy="189628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58215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28042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926089" y="2284669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3327065" y="2284668"/>
            <a:ext cx="2356247" cy="2090737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905080" y="403868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3504104" y="4041945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6103127" y="4037438"/>
            <a:ext cx="2002169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0246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88F9B-71EE-4D5C-B44E-012EF44E92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2785402" y="2159957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2785402" y="3968881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743411" y="2159957"/>
            <a:ext cx="1846195" cy="1638159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6701420" y="3968880"/>
            <a:ext cx="1890000" cy="1638158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775213" y="2159958"/>
            <a:ext cx="1890000" cy="1638159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4743412" y="3968880"/>
            <a:ext cx="1846193" cy="1638158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775213" y="3968881"/>
            <a:ext cx="1890000" cy="1638158"/>
          </a:xfrm>
          <a:noFill/>
        </p:spPr>
        <p:txBody>
          <a:bodyPr tIns="90000"/>
          <a:lstStyle>
            <a:lvl1pPr marL="0" indent="0" algn="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6724742" y="2159957"/>
            <a:ext cx="1890000" cy="1638159"/>
          </a:xfrm>
          <a:noFill/>
        </p:spPr>
        <p:txBody>
          <a:bodyPr tIns="90000"/>
          <a:lstStyle>
            <a:lvl1pPr marL="0" indent="0" algn="l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6847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ound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628650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728042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727473" y="1843396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2686050" y="1843395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644628" y="1843394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603206" y="1843393"/>
            <a:ext cx="1604002" cy="2138669"/>
          </a:xfrm>
          <a:prstGeom prst="ellipse">
            <a:avLst/>
          </a:prstGeo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 bwMode="auto">
          <a:xfrm>
            <a:off x="2512253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 userDrawn="1"/>
        </p:nvCxnSpPr>
        <p:spPr bwMode="auto">
          <a:xfrm>
            <a:off x="4477814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 userDrawn="1"/>
        </p:nvCxnSpPr>
        <p:spPr bwMode="auto">
          <a:xfrm>
            <a:off x="6443375" y="4291726"/>
            <a:ext cx="0" cy="1187018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748423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6" name="Content Placeholder 7"/>
          <p:cNvSpPr>
            <a:spLocks noGrp="1"/>
          </p:cNvSpPr>
          <p:nvPr>
            <p:ph sz="quarter" idx="16"/>
          </p:nvPr>
        </p:nvSpPr>
        <p:spPr>
          <a:xfrm>
            <a:off x="2713984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sz="quarter" idx="17"/>
          </p:nvPr>
        </p:nvSpPr>
        <p:spPr>
          <a:xfrm>
            <a:off x="4679545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8"/>
          </p:nvPr>
        </p:nvSpPr>
        <p:spPr>
          <a:xfrm>
            <a:off x="6645107" y="4260555"/>
            <a:ext cx="1562100" cy="1249363"/>
          </a:xfrm>
        </p:spPr>
        <p:txBody>
          <a:bodyPr/>
          <a:lstStyle>
            <a:lvl1pPr marL="0" indent="0" algn="ctr">
              <a:buNone/>
              <a:defRPr sz="1500"/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00170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429000"/>
          </a:xfrm>
          <a:solidFill>
            <a:schemeClr val="bg2"/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646644"/>
            <a:ext cx="7886700" cy="782357"/>
          </a:xfrm>
          <a:solidFill>
            <a:schemeClr val="bg1"/>
          </a:solidFill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28650" y="3630614"/>
            <a:ext cx="7886700" cy="2035175"/>
          </a:xfrm>
        </p:spPr>
        <p:txBody>
          <a:bodyPr/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4680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819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CDD1B-50E0-44E8-82B7-F85F69F6D40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E8177A-0CE3-43B6-B11B-ED2E8AEAD8D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55DDF-6655-40F2-8D9E-CA15739A7EC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EBFC62-E3CF-4012-8A8B-ABF1C18EA0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8800BF-55FD-4017-8F82-94A8DE4F575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47253-C9BC-4251-8AE3-8910CE9253F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dirty="0" smtClean="0"/>
              <a:t>Et </a:t>
            </a:r>
            <a:r>
              <a:rPr lang="fr-BE" dirty="0" err="1" smtClean="0"/>
              <a:t>dolor</a:t>
            </a:r>
            <a:r>
              <a:rPr lang="fr-BE" dirty="0" smtClean="0"/>
              <a:t> </a:t>
            </a:r>
            <a:r>
              <a:rPr lang="fr-BE" dirty="0" err="1" smtClean="0"/>
              <a:t>fragum</a:t>
            </a:r>
            <a:endParaRPr lang="en-GB" dirty="0" smtClean="0"/>
          </a:p>
          <a:p>
            <a:pPr lvl="1"/>
            <a:r>
              <a:rPr lang="en-GB" dirty="0" smtClean="0"/>
              <a:t>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  <a:p>
            <a:pPr lvl="2"/>
            <a:r>
              <a:rPr lang="en-GB" dirty="0" smtClean="0"/>
              <a:t>- Et </a:t>
            </a:r>
            <a:r>
              <a:rPr lang="en-GB" dirty="0" err="1" smtClean="0"/>
              <a:t>dolor</a:t>
            </a:r>
            <a:r>
              <a:rPr lang="en-GB" dirty="0" smtClean="0"/>
              <a:t> </a:t>
            </a:r>
            <a:r>
              <a:rPr lang="en-GB" dirty="0" err="1" smtClean="0"/>
              <a:t>fragum</a:t>
            </a:r>
            <a:endParaRPr lang="en-GB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lang="en-GB" sz="1400" b="0" kern="120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C8D21B7-B314-438C-91E9-7FF9087DC07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482861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650" y="613128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5389" y="6045989"/>
            <a:ext cx="1286800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7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  <p:sldLayoutId id="2147483768" r:id="rId15"/>
    <p:sldLayoutId id="2147483769" r:id="rId16"/>
    <p:sldLayoutId id="2147483770" r:id="rId17"/>
    <p:sldLayoutId id="2147483771" r:id="rId18"/>
    <p:sldLayoutId id="2147483772" r:id="rId19"/>
    <p:sldLayoutId id="2147483773" r:id="rId20"/>
    <p:sldLayoutId id="2147483774" r:id="rId21"/>
    <p:sldLayoutId id="2147483775" r:id="rId2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0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spcAft>
          <a:spcPts val="1350"/>
        </a:spcAft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oWIOEm4EAw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edbull.com/int-en/videos/massive-multiplayer-online-science" TargetMode="External"/><Relationship Id="rId4" Type="http://schemas.openxmlformats.org/officeDocument/2006/relationships/hyperlink" Target="https://www.youtube.com/watch?v=L_mH6Ak_Ny0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Marina.Manzoni@ec.europa.e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joint-research-centre.ec.europa.eu/index_en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ec.europa.eu/research-and-innovation/en/statistics/policy-support-facility/mutual-learning-exercise-citizen-science-initiatives-policy-and-practi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cordis.europa.eu/project/id/86346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s://knowledge4policy.ec.europa.eu/participatory-democracy/about_en" TargetMode="External"/><Relationship Id="rId7" Type="http://schemas.openxmlformats.org/officeDocument/2006/relationships/hyperlink" Target="https://link.springer.com/book/10.1007/978-3-030-58278-4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ublications.jrc.ec.europa.eu/repository/handle/JRC121251" TargetMode="External"/><Relationship Id="rId5" Type="http://schemas.openxmlformats.org/officeDocument/2006/relationships/hyperlink" Target="https://ec.europa.eu/environment/legal/reporting/pdf/best_practices_citizen_science_environmental_monitoring.pdf" TargetMode="External"/><Relationship Id="rId4" Type="http://schemas.openxmlformats.org/officeDocument/2006/relationships/hyperlink" Target="https://publications.jrc.ec.europa.eu/repository/handle/JRC123500" TargetMode="External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737860" cy="1752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1641600"/>
            <a:ext cx="6264696" cy="2088232"/>
          </a:xfrm>
        </p:spPr>
        <p:txBody>
          <a:bodyPr/>
          <a:lstStyle/>
          <a:p>
            <a:r>
              <a:rPr lang="en-IE" sz="3600" dirty="0"/>
              <a:t>Research Infrastructures for </a:t>
            </a:r>
            <a:r>
              <a:rPr lang="en-IE" sz="3600" dirty="0" smtClean="0"/>
              <a:t>citizen </a:t>
            </a:r>
            <a:r>
              <a:rPr lang="en-IE" sz="3600" dirty="0"/>
              <a:t>scientists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4968552" cy="2592288"/>
          </a:xfrm>
        </p:spPr>
        <p:txBody>
          <a:bodyPr/>
          <a:lstStyle/>
          <a:p>
            <a:r>
              <a:rPr lang="fr-BE" dirty="0" smtClean="0"/>
              <a:t>The EC perspective</a:t>
            </a:r>
          </a:p>
          <a:p>
            <a:r>
              <a:rPr lang="fr-BE" dirty="0" smtClean="0"/>
              <a:t/>
            </a:r>
            <a:br>
              <a:rPr lang="fr-BE" dirty="0" smtClean="0"/>
            </a:br>
            <a:r>
              <a:rPr lang="fr-BE" sz="1800" dirty="0" smtClean="0"/>
              <a:t>Marina Manzoni</a:t>
            </a:r>
          </a:p>
          <a:p>
            <a:r>
              <a:rPr lang="fr-BE" sz="1800" dirty="0" smtClean="0"/>
              <a:t>Joint </a:t>
            </a:r>
            <a:r>
              <a:rPr lang="fr-BE" sz="1800" dirty="0" err="1" smtClean="0"/>
              <a:t>Research</a:t>
            </a:r>
            <a:r>
              <a:rPr lang="fr-BE" sz="1800" dirty="0" smtClean="0"/>
              <a:t> Center</a:t>
            </a:r>
            <a:br>
              <a:rPr lang="fr-BE" sz="1800" dirty="0" smtClean="0"/>
            </a:br>
            <a:r>
              <a:rPr lang="fr-BE" sz="1800" dirty="0" err="1" smtClean="0"/>
              <a:t>European</a:t>
            </a:r>
            <a:r>
              <a:rPr lang="fr-BE" sz="1800" dirty="0" smtClean="0"/>
              <a:t> Commission</a:t>
            </a:r>
            <a:endParaRPr lang="en-GB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Citizen Science &amp; </a:t>
            </a:r>
            <a:r>
              <a:rPr lang="fr-BE" dirty="0" err="1" smtClean="0"/>
              <a:t>Gamifications</a:t>
            </a:r>
            <a:r>
              <a:rPr lang="fr-BE" dirty="0" smtClean="0"/>
              <a:t>: </a:t>
            </a:r>
            <a:br>
              <a:rPr lang="fr-BE" dirty="0" smtClean="0"/>
            </a:br>
            <a:r>
              <a:rPr lang="fr-BE" i="1" dirty="0" err="1" smtClean="0"/>
              <a:t>food</a:t>
            </a:r>
            <a:r>
              <a:rPr lang="fr-BE" i="1" dirty="0" smtClean="0"/>
              <a:t> for </a:t>
            </a:r>
            <a:r>
              <a:rPr lang="fr-BE" i="1" dirty="0" err="1" smtClean="0"/>
              <a:t>thoughts</a:t>
            </a:r>
            <a:endParaRPr lang="en-GB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888432"/>
          </a:xfrm>
        </p:spPr>
        <p:txBody>
          <a:bodyPr/>
          <a:lstStyle/>
          <a:p>
            <a:pPr marL="0" lvl="0" indent="0" algn="ctr">
              <a:buNone/>
            </a:pPr>
            <a:r>
              <a:rPr lang="fr-BE" i="1" dirty="0" smtClean="0">
                <a:solidFill>
                  <a:srgbClr val="00B050"/>
                </a:solidFill>
              </a:rPr>
              <a:t>Handling massive data </a:t>
            </a:r>
            <a:r>
              <a:rPr lang="fr-BE" i="1" dirty="0" err="1" smtClean="0">
                <a:solidFill>
                  <a:srgbClr val="00B050"/>
                </a:solidFill>
              </a:rPr>
              <a:t>through</a:t>
            </a:r>
            <a:r>
              <a:rPr lang="fr-BE" i="1" dirty="0" smtClean="0">
                <a:solidFill>
                  <a:srgbClr val="00B050"/>
                </a:solidFill>
              </a:rPr>
              <a:t> </a:t>
            </a:r>
            <a:br>
              <a:rPr lang="fr-BE" i="1" dirty="0" smtClean="0">
                <a:solidFill>
                  <a:srgbClr val="00B050"/>
                </a:solidFill>
              </a:rPr>
            </a:br>
            <a:r>
              <a:rPr lang="fr-BE" b="1" i="1" dirty="0" smtClean="0">
                <a:solidFill>
                  <a:srgbClr val="00B050"/>
                </a:solidFill>
              </a:rPr>
              <a:t>Computer Power </a:t>
            </a:r>
            <a:r>
              <a:rPr lang="fr-BE" i="1" dirty="0" smtClean="0">
                <a:solidFill>
                  <a:srgbClr val="00B050"/>
                </a:solidFill>
              </a:rPr>
              <a:t>&amp; large </a:t>
            </a:r>
            <a:r>
              <a:rPr lang="fr-BE" b="1" i="1" dirty="0" err="1" smtClean="0">
                <a:solidFill>
                  <a:srgbClr val="00B050"/>
                </a:solidFill>
              </a:rPr>
              <a:t>Communities</a:t>
            </a:r>
            <a:endParaRPr lang="fr-BE" b="1" i="1" dirty="0" smtClean="0">
              <a:solidFill>
                <a:srgbClr val="00B050"/>
              </a:solidFill>
            </a:endParaRPr>
          </a:p>
          <a:p>
            <a:pPr marL="0" lvl="0" indent="0" algn="ctr">
              <a:buNone/>
            </a:pPr>
            <a:endParaRPr lang="en-GB" dirty="0" smtClean="0"/>
          </a:p>
          <a:p>
            <a:r>
              <a:rPr lang="fr-BE" i="1" dirty="0" smtClean="0"/>
              <a:t>BORDERLINE SCIENCE</a:t>
            </a:r>
          </a:p>
          <a:p>
            <a:pPr marL="0" indent="0">
              <a:buNone/>
            </a:pPr>
            <a:r>
              <a:rPr lang="fr-BE" sz="1800" dirty="0" smtClean="0">
                <a:hlinkClick r:id="rId3"/>
              </a:rPr>
              <a:t>https://www.youtube.com/watch?v=zoWIOEm4EAw</a:t>
            </a:r>
            <a:endParaRPr lang="fr-BE" sz="1800" dirty="0" smtClean="0"/>
          </a:p>
          <a:p>
            <a:pPr marL="0" indent="0">
              <a:buNone/>
            </a:pPr>
            <a:r>
              <a:rPr lang="en-GB" sz="1800" dirty="0" smtClean="0">
                <a:hlinkClick r:id="rId4" tooltip="https://www.youtube.com/watch?v=l_mh6ak_ny0"/>
              </a:rPr>
              <a:t>https</a:t>
            </a:r>
            <a:r>
              <a:rPr lang="en-GB" sz="1800" dirty="0">
                <a:hlinkClick r:id="rId4" tooltip="https://www.youtube.com/watch?v=l_mh6ak_ny0"/>
              </a:rPr>
              <a:t>://</a:t>
            </a:r>
            <a:r>
              <a:rPr lang="en-GB" sz="1800" dirty="0">
                <a:hlinkClick r:id="rId4" tooltip="https://www.youtube.com/watch?v=l_mh6ak_ny0"/>
              </a:rPr>
              <a:t>www.youtube.com/watch?v=L_mH6Ak_Ny0</a:t>
            </a:r>
            <a:endParaRPr lang="en-GB" sz="1800" dirty="0"/>
          </a:p>
          <a:p>
            <a:pPr marL="0" indent="0">
              <a:buNone/>
            </a:pPr>
            <a:endParaRPr lang="fr-BE" sz="1800" dirty="0" smtClean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 smtClean="0"/>
              <a:t>MMOS </a:t>
            </a:r>
            <a:r>
              <a:rPr lang="en-GB" dirty="0"/>
              <a:t>– Massive Multiplayer Online </a:t>
            </a:r>
            <a:r>
              <a:rPr lang="en-GB" dirty="0" smtClean="0"/>
              <a:t>Science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1800" u="sng" dirty="0" smtClean="0">
                <a:solidFill>
                  <a:srgbClr val="9399F5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https</a:t>
            </a:r>
            <a:r>
              <a:rPr lang="en-GB" sz="1800" u="sng" dirty="0">
                <a:solidFill>
                  <a:srgbClr val="9399F5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://</a:t>
            </a:r>
            <a:r>
              <a:rPr lang="en-GB" sz="1800" u="sng" dirty="0" smtClean="0">
                <a:solidFill>
                  <a:srgbClr val="9399F5"/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5"/>
              </a:rPr>
              <a:t>www.redbull.com/int-en/videos/massive-multiplayer-online-science</a:t>
            </a:r>
            <a:endParaRPr lang="en-GB" sz="1800" u="sng" dirty="0">
              <a:solidFill>
                <a:srgbClr val="9399F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94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BE" dirty="0" smtClean="0"/>
              <a:t>THANK YOU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7760" y="3558778"/>
            <a:ext cx="7612105" cy="2176709"/>
          </a:xfrm>
        </p:spPr>
        <p:txBody>
          <a:bodyPr/>
          <a:lstStyle/>
          <a:p>
            <a:r>
              <a:rPr lang="en-GB" b="1" dirty="0"/>
              <a:t>EUROPEAN COMMISSION </a:t>
            </a:r>
            <a:endParaRPr lang="en-GB" dirty="0"/>
          </a:p>
          <a:p>
            <a:r>
              <a:rPr lang="en-GB" b="1" dirty="0"/>
              <a:t>JOINT RESEARCH CENTER – Growth &amp; Innovation</a:t>
            </a:r>
            <a:r>
              <a:rPr lang="en-GB" b="1" i="1" dirty="0"/>
              <a:t> </a:t>
            </a:r>
            <a:br>
              <a:rPr lang="en-GB" b="1" i="1" dirty="0"/>
            </a:br>
            <a:r>
              <a:rPr lang="en-GB" b="1" dirty="0"/>
              <a:t>B6 </a:t>
            </a:r>
            <a:r>
              <a:rPr lang="en-GB" b="1" i="1" dirty="0"/>
              <a:t>– Digital Economy</a:t>
            </a:r>
            <a:endParaRPr lang="en-GB" dirty="0"/>
          </a:p>
          <a:p>
            <a:r>
              <a:rPr lang="pt-PT" dirty="0" smtClean="0"/>
              <a:t>e-mail</a:t>
            </a:r>
            <a:r>
              <a:rPr lang="pt-PT" dirty="0"/>
              <a:t>: </a:t>
            </a:r>
            <a:r>
              <a:rPr lang="pt-PT" u="sng" dirty="0">
                <a:hlinkClick r:id="rId3"/>
              </a:rPr>
              <a:t>Marina.Manzoni@ec.europa.eu</a:t>
            </a:r>
            <a:endParaRPr lang="en-GB" dirty="0"/>
          </a:p>
          <a:p>
            <a:r>
              <a:rPr lang="fr-BE" dirty="0" smtClean="0"/>
              <a:t>EU </a:t>
            </a:r>
            <a:r>
              <a:rPr lang="fr-BE" dirty="0"/>
              <a:t>Science Hub: </a:t>
            </a:r>
            <a:r>
              <a:rPr lang="en-GB" u="sng" dirty="0">
                <a:hlinkClick r:id="rId4"/>
              </a:rPr>
              <a:t>https://</a:t>
            </a:r>
            <a:r>
              <a:rPr lang="en-GB" u="sng" dirty="0" smtClean="0">
                <a:hlinkClick r:id="rId4"/>
              </a:rPr>
              <a:t>joint-research-centre.ec.europa.eu/index_en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45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556271"/>
            <a:ext cx="8784976" cy="936625"/>
          </a:xfrm>
        </p:spPr>
        <p:txBody>
          <a:bodyPr/>
          <a:lstStyle/>
          <a:p>
            <a:r>
              <a:rPr lang="fr-BE" dirty="0" smtClean="0"/>
              <a:t>EC </a:t>
            </a:r>
            <a:r>
              <a:rPr lang="fr-BE" dirty="0" err="1" smtClean="0"/>
              <a:t>common</a:t>
            </a:r>
            <a:r>
              <a:rPr lang="fr-BE" dirty="0" smtClean="0"/>
              <a:t> </a:t>
            </a:r>
            <a:r>
              <a:rPr lang="fr-BE" dirty="0" err="1" smtClean="0"/>
              <a:t>approach</a:t>
            </a:r>
            <a:r>
              <a:rPr lang="fr-BE" dirty="0" smtClean="0"/>
              <a:t> to Citizen Science in </a:t>
            </a:r>
            <a:r>
              <a:rPr lang="fr-BE" dirty="0" err="1" smtClean="0"/>
              <a:t>Research</a:t>
            </a:r>
            <a:r>
              <a:rPr lang="fr-BE" dirty="0" smtClean="0"/>
              <a:t> and Innovation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endParaRPr lang="en-I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000" dirty="0" smtClean="0"/>
              <a:t>Citizen </a:t>
            </a:r>
            <a:r>
              <a:rPr lang="en-IE" sz="2000" dirty="0"/>
              <a:t>Science at the </a:t>
            </a:r>
            <a:r>
              <a:rPr lang="en-IE" sz="2000" b="1" dirty="0"/>
              <a:t>core</a:t>
            </a:r>
            <a:r>
              <a:rPr lang="en-IE" sz="2000" dirty="0"/>
              <a:t> of the European Research Area (ERA</a:t>
            </a:r>
            <a:r>
              <a:rPr lang="en-IE" sz="2000" dirty="0" smtClean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endParaRPr lang="en-GB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GB" sz="2000" b="1" dirty="0" smtClean="0"/>
              <a:t>Key </a:t>
            </a:r>
            <a:r>
              <a:rPr lang="en-GB" sz="2000" b="1" dirty="0"/>
              <a:t>features </a:t>
            </a:r>
            <a:r>
              <a:rPr lang="en-GB" sz="2000" dirty="0"/>
              <a:t>for citizen and societal engagement in </a:t>
            </a:r>
            <a:r>
              <a:rPr lang="en-GB" sz="2000" i="1" dirty="0"/>
              <a:t>Horizon </a:t>
            </a:r>
            <a:r>
              <a:rPr lang="en-GB" sz="2000" i="1" dirty="0" smtClean="0"/>
              <a:t>Europe</a:t>
            </a:r>
          </a:p>
          <a:p>
            <a:pPr>
              <a:buFont typeface="Wingdings" panose="05000000000000000000" pitchFamily="2" charset="2"/>
              <a:buChar char="Ø"/>
            </a:pPr>
            <a:endParaRPr lang="en-IE" sz="20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IE" sz="2000" dirty="0" smtClean="0"/>
              <a:t>Carried </a:t>
            </a:r>
            <a:r>
              <a:rPr lang="en-IE" sz="2000" dirty="0"/>
              <a:t>our from </a:t>
            </a:r>
            <a:r>
              <a:rPr lang="en-IE" sz="2000" b="1" dirty="0"/>
              <a:t>different angles </a:t>
            </a:r>
            <a:r>
              <a:rPr lang="en-IE" sz="2000" dirty="0"/>
              <a:t>e.g. </a:t>
            </a:r>
            <a:r>
              <a:rPr lang="en-IE" sz="2000" dirty="0"/>
              <a:t>R&amp;D Projects, Research Studies, Policy driven </a:t>
            </a:r>
            <a:r>
              <a:rPr lang="en-IE" sz="2000" dirty="0" smtClean="0"/>
              <a:t>EU </a:t>
            </a:r>
            <a:r>
              <a:rPr lang="en-IE" sz="2000" dirty="0"/>
              <a:t>wide initiatives </a:t>
            </a:r>
          </a:p>
        </p:txBody>
      </p:sp>
    </p:spTree>
    <p:extLst>
      <p:ext uri="{BB962C8B-B14F-4D97-AF65-F5344CB8AC3E}">
        <p14:creationId xmlns:p14="http://schemas.microsoft.com/office/powerpoint/2010/main" val="377573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features for citizen and societal engagement in </a:t>
            </a:r>
            <a:r>
              <a:rPr lang="en-GB" i="1" dirty="0"/>
              <a:t>Horizon Europe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600" b="1" dirty="0"/>
              <a:t>Open science</a:t>
            </a:r>
            <a:r>
              <a:rPr lang="en-GB" sz="1600" dirty="0"/>
              <a:t>, </a:t>
            </a:r>
            <a:r>
              <a:rPr lang="en-IE" sz="1600" dirty="0"/>
              <a:t>which includes citizen and societal engagement,</a:t>
            </a:r>
            <a:r>
              <a:rPr lang="en-GB" sz="1600" dirty="0"/>
              <a:t> is the </a:t>
            </a:r>
            <a:r>
              <a:rPr lang="en-GB" sz="1600" i="1" dirty="0"/>
              <a:t>modus operandi </a:t>
            </a:r>
            <a:r>
              <a:rPr lang="en-GB" sz="1600" dirty="0"/>
              <a:t>of the entire </a:t>
            </a:r>
            <a:r>
              <a:rPr lang="en-GB" sz="1600" dirty="0"/>
              <a:t>programme</a:t>
            </a:r>
            <a:endParaRPr lang="en-GB" sz="1600" dirty="0"/>
          </a:p>
          <a:p>
            <a:endParaRPr lang="en-GB" sz="1600" dirty="0"/>
          </a:p>
          <a:p>
            <a:pPr>
              <a:spcAft>
                <a:spcPts val="0"/>
              </a:spcAft>
            </a:pPr>
            <a:r>
              <a:rPr lang="en-US" sz="1600" b="1" i="1" dirty="0"/>
              <a:t>Societal engagement </a:t>
            </a:r>
            <a:r>
              <a:rPr lang="en-US" sz="1600" dirty="0" smtClean="0"/>
              <a:t>as part </a:t>
            </a:r>
            <a:r>
              <a:rPr lang="en-US" sz="1600" dirty="0"/>
              <a:t>of the </a:t>
            </a:r>
            <a:r>
              <a:rPr lang="en-US" sz="1600" b="1" dirty="0"/>
              <a:t>excellence criterion </a:t>
            </a:r>
            <a:r>
              <a:rPr lang="en-US" sz="1600" dirty="0"/>
              <a:t>under methodology during proposal evaluation</a:t>
            </a:r>
          </a:p>
          <a:p>
            <a:pPr>
              <a:spcAft>
                <a:spcPts val="0"/>
              </a:spcAft>
            </a:pPr>
            <a:endParaRPr lang="en-US" sz="1600" dirty="0"/>
          </a:p>
          <a:p>
            <a:r>
              <a:rPr lang="en-GB" sz="1600" b="1" i="1" dirty="0"/>
              <a:t>Co-design and co-creation</a:t>
            </a:r>
            <a:r>
              <a:rPr lang="en-GB" sz="1600" dirty="0"/>
              <a:t>, and engagement of citizens and civil society organisations, are </a:t>
            </a:r>
            <a:r>
              <a:rPr lang="en-GB" sz="1600" b="1" dirty="0"/>
              <a:t>mainstreamed</a:t>
            </a:r>
            <a:r>
              <a:rPr lang="en-GB" sz="1600" dirty="0"/>
              <a:t> across the </a:t>
            </a:r>
            <a:r>
              <a:rPr lang="en-GB" sz="1600" dirty="0"/>
              <a:t>programme</a:t>
            </a:r>
          </a:p>
          <a:p>
            <a:endParaRPr lang="en-GB" sz="1600" dirty="0"/>
          </a:p>
          <a:p>
            <a:r>
              <a:rPr lang="en-GB" sz="1600" dirty="0"/>
              <a:t>One of the nine pathways to </a:t>
            </a:r>
            <a:r>
              <a:rPr lang="en-GB" sz="1600" b="1" dirty="0"/>
              <a:t>impact</a:t>
            </a:r>
            <a:r>
              <a:rPr lang="en-GB" sz="1600" dirty="0"/>
              <a:t> (</a:t>
            </a:r>
            <a:r>
              <a:rPr lang="en-GB" sz="1600" dirty="0"/>
              <a:t>KPI-6</a:t>
            </a:r>
            <a:r>
              <a:rPr lang="en-GB" sz="1600" dirty="0"/>
              <a:t>) starts with citizens and end-users co-creating knowledge and innovations, with the goal of developing solutions and knowledge that are </a:t>
            </a:r>
            <a:r>
              <a:rPr lang="en-GB" sz="1600" dirty="0" smtClean="0"/>
              <a:t>relevant and taken </a:t>
            </a:r>
            <a:r>
              <a:rPr lang="en-GB" sz="1600" dirty="0"/>
              <a:t>up by society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0531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070" y="1227659"/>
            <a:ext cx="8229600" cy="936625"/>
          </a:xfrm>
        </p:spPr>
        <p:txBody>
          <a:bodyPr/>
          <a:lstStyle/>
          <a:p>
            <a:pPr algn="ctr"/>
            <a:r>
              <a:rPr lang="fr-BE" dirty="0" smtClean="0"/>
              <a:t>EC </a:t>
            </a:r>
            <a:r>
              <a:rPr lang="fr-BE" dirty="0" err="1" smtClean="0"/>
              <a:t>Projects</a:t>
            </a:r>
            <a:r>
              <a:rPr lang="fr-BE" dirty="0" smtClean="0"/>
              <a:t> and Initiatives: RTD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019" y="2060847"/>
            <a:ext cx="8229600" cy="4368797"/>
          </a:xfrm>
        </p:spPr>
        <p:txBody>
          <a:bodyPr/>
          <a:lstStyle/>
          <a:p>
            <a:r>
              <a:rPr lang="en-IE" sz="3000" kern="1200" dirty="0">
                <a:solidFill>
                  <a:srgbClr val="034EA2"/>
                </a:solidFill>
                <a:latin typeface="Arial"/>
                <a:ea typeface="+mj-ea"/>
                <a:cs typeface="+mj-cs"/>
              </a:rPr>
              <a:t>Mutual Learning Exercise on Citizen Science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577019" y="2646817"/>
            <a:ext cx="8096773" cy="3782828"/>
          </a:xfrm>
          <a:prstGeom prst="roundRect">
            <a:avLst/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endParaRPr lang="en-US" sz="1350" b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7584" y="2825070"/>
            <a:ext cx="7615777" cy="30008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750"/>
              </a:spcAft>
            </a:pPr>
            <a:r>
              <a:rPr lang="en-US" sz="1350" dirty="0">
                <a:solidFill>
                  <a:srgbClr val="FF0000"/>
                </a:solidFill>
                <a:latin typeface="Arial"/>
              </a:rPr>
              <a:t>Mutual learning exercises (MLE)</a:t>
            </a:r>
            <a:r>
              <a:rPr lang="en-US" sz="1350" b="0" dirty="0">
                <a:solidFill>
                  <a:srgbClr val="4D4D4D"/>
                </a:solidFill>
                <a:latin typeface="Arial"/>
              </a:rPr>
              <a:t> focus on </a:t>
            </a:r>
            <a:r>
              <a:rPr lang="en-US" sz="1350" dirty="0">
                <a:solidFill>
                  <a:srgbClr val="024B9C"/>
                </a:solidFill>
                <a:latin typeface="Arial"/>
              </a:rPr>
              <a:t>specific R&amp;I challenge </a:t>
            </a:r>
            <a:r>
              <a:rPr lang="en-US" sz="1350" b="0" dirty="0">
                <a:solidFill>
                  <a:srgbClr val="4D4D4D"/>
                </a:solidFill>
                <a:latin typeface="Arial"/>
              </a:rPr>
              <a:t>of </a:t>
            </a:r>
            <a:r>
              <a:rPr lang="en-US" sz="1350" b="0" dirty="0">
                <a:solidFill>
                  <a:srgbClr val="024B9C"/>
                </a:solidFill>
                <a:latin typeface="Arial"/>
              </a:rPr>
              <a:t>interest to </a:t>
            </a:r>
            <a:r>
              <a:rPr lang="en-US" sz="1350" dirty="0">
                <a:solidFill>
                  <a:srgbClr val="024B9C"/>
                </a:solidFill>
                <a:latin typeface="Arial"/>
              </a:rPr>
              <a:t>MSs </a:t>
            </a:r>
            <a:r>
              <a:rPr lang="en-US" sz="1350" dirty="0">
                <a:solidFill>
                  <a:srgbClr val="024B9C"/>
                </a:solidFill>
                <a:latin typeface="Arial"/>
              </a:rPr>
              <a:t>and ACs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50121"/>
            <a:ext cx="2719052" cy="1158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714439" y="3201968"/>
            <a:ext cx="4610408" cy="13362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750"/>
              </a:spcAft>
            </a:pPr>
            <a:r>
              <a:rPr lang="en-GB" sz="1350" dirty="0">
                <a:solidFill>
                  <a:srgbClr val="FF0000"/>
                </a:solidFill>
                <a:latin typeface="Arial"/>
              </a:rPr>
              <a:t>MLE on Citizen Science (CS)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proposed from MSs to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GB" sz="1350" dirty="0">
                <a:solidFill>
                  <a:srgbClr val="FF0000"/>
                </a:solidFill>
                <a:latin typeface="Arial"/>
              </a:rPr>
              <a:t>strengthen their CS national policies and initiative</a:t>
            </a:r>
            <a:r>
              <a:rPr lang="en-US" sz="1350" dirty="0">
                <a:solidFill>
                  <a:srgbClr val="024B9C"/>
                </a:solidFill>
                <a:latin typeface="Arial"/>
              </a:rPr>
              <a:t> </a:t>
            </a:r>
            <a:r>
              <a:rPr lang="en-US" sz="1350" b="0" dirty="0">
                <a:solidFill>
                  <a:srgbClr val="024EA2"/>
                </a:solidFill>
                <a:latin typeface="Arial"/>
              </a:rPr>
              <a:t>by </a:t>
            </a:r>
            <a:r>
              <a:rPr lang="en-GB" sz="1350" b="0" dirty="0">
                <a:solidFill>
                  <a:srgbClr val="024EA2"/>
                </a:solidFill>
                <a:latin typeface="Arial"/>
              </a:rPr>
              <a:t>exchanging lesson learnt and </a:t>
            </a:r>
            <a:r>
              <a:rPr lang="en-US" sz="1350" b="0" dirty="0">
                <a:solidFill>
                  <a:srgbClr val="024EA2"/>
                </a:solidFill>
                <a:latin typeface="Arial"/>
              </a:rPr>
              <a:t>best practice </a:t>
            </a:r>
          </a:p>
          <a:p>
            <a:pPr marL="214313" indent="-214313" defTabSz="685800" fontAlgn="auto">
              <a:spcBef>
                <a:spcPts val="0"/>
              </a:spcBef>
              <a:spcAft>
                <a:spcPts val="750"/>
              </a:spcAft>
              <a:buFont typeface="Wingdings" panose="05000000000000000000" pitchFamily="2" charset="2"/>
              <a:buChar char="ü"/>
            </a:pPr>
            <a:r>
              <a:rPr lang="en-GB" sz="1350" b="0" dirty="0">
                <a:solidFill>
                  <a:srgbClr val="024EA2"/>
                </a:solidFill>
                <a:latin typeface="Arial"/>
              </a:rPr>
              <a:t>exploit synergies and </a:t>
            </a:r>
            <a:r>
              <a:rPr lang="en-GB" sz="1350" dirty="0">
                <a:solidFill>
                  <a:srgbClr val="FF0000"/>
                </a:solidFill>
                <a:latin typeface="Arial"/>
              </a:rPr>
              <a:t>upscale suitable (cross-) national CS initiatives</a:t>
            </a:r>
            <a:r>
              <a:rPr lang="en-GB" sz="1350" b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GB" sz="1350" b="0" dirty="0">
                <a:solidFill>
                  <a:srgbClr val="035DC1"/>
                </a:solidFill>
                <a:latin typeface="Arial"/>
              </a:rPr>
              <a:t>across the ERA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5621" y="4507908"/>
            <a:ext cx="779956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024B9C"/>
                </a:solidFill>
                <a:latin typeface="Arial"/>
              </a:rPr>
              <a:t>Exercise supported by EC Policy Support Facility and external experts started January 2022</a:t>
            </a:r>
            <a:endParaRPr lang="en-US" sz="1350" b="0" dirty="0">
              <a:solidFill>
                <a:srgbClr val="024B9C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7580" y="4894430"/>
            <a:ext cx="2548227" cy="1390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lnSpc>
                <a:spcPct val="125000"/>
              </a:lnSpc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004494"/>
                </a:solidFill>
                <a:latin typeface="Arial"/>
              </a:rPr>
              <a:t>11 MSs/ACs: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Germany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, Slovenia, Austria, Belgium, France, Hungary, Portugal, Romania, Italy, Sweden and </a:t>
            </a:r>
            <a:r>
              <a:rPr lang="en-GB" sz="1350" b="0" dirty="0">
                <a:solidFill>
                  <a:srgbClr val="4D4D4D"/>
                </a:solidFill>
                <a:latin typeface="Arial"/>
              </a:rPr>
              <a:t>Norway</a:t>
            </a:r>
            <a:r>
              <a:rPr lang="en-IE" sz="1350" b="0" dirty="0">
                <a:solidFill>
                  <a:srgbClr val="4D4D4D"/>
                </a:solidFill>
                <a:latin typeface="Arial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4047" y="4790994"/>
            <a:ext cx="5030800" cy="1595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en-IE" sz="1350" dirty="0">
                <a:solidFill>
                  <a:srgbClr val="004494"/>
                </a:solidFill>
                <a:latin typeface="Arial"/>
              </a:rPr>
              <a:t>CS MLE Topics:</a:t>
            </a:r>
            <a:endParaRPr lang="en-US" sz="1350" dirty="0">
              <a:solidFill>
                <a:srgbClr val="004494"/>
              </a:solidFill>
              <a:latin typeface="Arial"/>
            </a:endParaRPr>
          </a:p>
          <a:p>
            <a:pPr marL="257175" indent="-257175" defTabSz="685800" fontAlgn="auto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350" b="0" dirty="0">
                <a:solidFill>
                  <a:srgbClr val="4D4D4D"/>
                </a:solidFill>
                <a:latin typeface="Arial"/>
              </a:rPr>
              <a:t>Introduction and overview on citizen science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350" b="0" dirty="0">
                <a:solidFill>
                  <a:srgbClr val="4D4D4D"/>
                </a:solidFill>
                <a:latin typeface="Arial"/>
              </a:rPr>
              <a:t>Ensuring good practices and impacts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350" b="0" dirty="0" err="1">
                <a:solidFill>
                  <a:srgbClr val="4D4D4D"/>
                </a:solidFill>
                <a:latin typeface="Arial"/>
              </a:rPr>
              <a:t>Maximising</a:t>
            </a:r>
            <a:r>
              <a:rPr lang="en-US" sz="1350" b="0" dirty="0">
                <a:solidFill>
                  <a:srgbClr val="4D4D4D"/>
                </a:solidFill>
                <a:latin typeface="Arial"/>
              </a:rPr>
              <a:t> the relevance and excellence of citizen science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350" b="0" dirty="0">
                <a:solidFill>
                  <a:srgbClr val="4D4D4D"/>
                </a:solidFill>
                <a:latin typeface="Arial"/>
              </a:rPr>
              <a:t>Enabling environments and sustaining citizen science </a:t>
            </a:r>
          </a:p>
          <a:p>
            <a:pPr marL="257175" indent="-257175" defTabSz="685800" fontAlgn="auto">
              <a:spcBef>
                <a:spcPts val="0"/>
              </a:spcBef>
              <a:spcAft>
                <a:spcPts val="450"/>
              </a:spcAft>
              <a:buFont typeface="+mj-lt"/>
              <a:buAutoNum type="arabicPeriod"/>
            </a:pPr>
            <a:r>
              <a:rPr lang="en-US" sz="1350" b="0" dirty="0">
                <a:solidFill>
                  <a:srgbClr val="4D4D4D"/>
                </a:solidFill>
                <a:latin typeface="Arial"/>
              </a:rPr>
              <a:t>Scaling up citizen science </a:t>
            </a:r>
          </a:p>
        </p:txBody>
      </p:sp>
      <p:pic>
        <p:nvPicPr>
          <p:cNvPr id="11" name="Picture 2" descr="Header 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7" y="1373696"/>
            <a:ext cx="856733" cy="137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705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34" y="1297112"/>
            <a:ext cx="8229600" cy="936625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Initiatives </a:t>
            </a:r>
            <a:r>
              <a:rPr lang="fr-BE" dirty="0"/>
              <a:t>and Reports: </a:t>
            </a:r>
            <a:r>
              <a:rPr lang="fr-BE" dirty="0" smtClean="0"/>
              <a:t>RTD</a:t>
            </a:r>
            <a:br>
              <a:rPr lang="fr-BE" dirty="0" smtClean="0"/>
            </a:br>
            <a:r>
              <a:rPr lang="fr-BE" dirty="0" err="1" smtClean="0"/>
              <a:t>Additional</a:t>
            </a:r>
            <a:r>
              <a:rPr lang="fr-BE" dirty="0" smtClean="0"/>
              <a:t> </a:t>
            </a:r>
            <a:r>
              <a:rPr lang="fr-BE" dirty="0" err="1" smtClean="0"/>
              <a:t>Readings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2233738"/>
            <a:ext cx="8699178" cy="4017306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endParaRPr lang="fr-BE" dirty="0" smtClean="0"/>
          </a:p>
          <a:p>
            <a:pPr marL="0" indent="0">
              <a:spcAft>
                <a:spcPts val="0"/>
              </a:spcAft>
              <a:buNone/>
            </a:pPr>
            <a:r>
              <a:rPr lang="fr-BE" dirty="0" smtClean="0"/>
              <a:t>RTD </a:t>
            </a:r>
            <a:r>
              <a:rPr lang="fr-BE" dirty="0"/>
              <a:t>Policy </a:t>
            </a:r>
            <a:r>
              <a:rPr lang="fr-BE" dirty="0" smtClean="0"/>
              <a:t>Initiatives</a:t>
            </a:r>
          </a:p>
          <a:p>
            <a:pPr marL="0" indent="0">
              <a:spcAft>
                <a:spcPts val="0"/>
              </a:spcAft>
              <a:buNone/>
            </a:pPr>
            <a:r>
              <a:rPr lang="fr-BE" sz="1400" dirty="0">
                <a:hlinkClick r:id="rId2"/>
              </a:rPr>
              <a:t>https://ec.europa.eu/research-and-innovation/en/statistics/policy-support-facility/mutual-learning-exercise-citizen-science-initiatives-policy-and-practice</a:t>
            </a:r>
            <a:endParaRPr lang="en-GB" sz="1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Thematic Report </a:t>
            </a:r>
            <a:br>
              <a:rPr lang="en-GB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Introduction and Overview on Citizen Science</a:t>
            </a:r>
          </a:p>
          <a:p>
            <a:pPr>
              <a:spcAft>
                <a:spcPts val="0"/>
              </a:spcAft>
            </a:pPr>
            <a:endParaRPr lang="en-GB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GB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Challenge </a:t>
            </a:r>
            <a:r>
              <a:rPr lang="en-GB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Paper </a:t>
            </a:r>
            <a:r>
              <a:rPr lang="en-GB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en-GB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GB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Ensuring </a:t>
            </a:r>
            <a:r>
              <a:rPr lang="en-GB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Good Practices and </a:t>
            </a:r>
            <a:r>
              <a:rPr lang="en-GB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Impacts</a:t>
            </a:r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1026" name="Picture 2" descr="https://op.europa.eu/o/opportal-service/thumbnail/cellar/0a6fd355-a34e-11ec-83e1-01aa75ed71a1.0001.01/DOC_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429000"/>
            <a:ext cx="803418" cy="114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op.europa.eu/o/opportal-service/thumbnail/cellar/225bdf2f-a8d1-11ec-83e1-01aa75ed71a1.0001.01/DOC_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869160"/>
            <a:ext cx="819958" cy="116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20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40" y="1412776"/>
            <a:ext cx="8229600" cy="936625"/>
          </a:xfrm>
        </p:spPr>
        <p:txBody>
          <a:bodyPr/>
          <a:lstStyle/>
          <a:p>
            <a:r>
              <a:rPr lang="fr-BE" dirty="0" smtClean="0"/>
              <a:t>EC </a:t>
            </a:r>
            <a:r>
              <a:rPr lang="fr-BE" dirty="0" err="1" smtClean="0"/>
              <a:t>projects</a:t>
            </a:r>
            <a:r>
              <a:rPr lang="fr-BE" dirty="0" smtClean="0"/>
              <a:t> and initiatives: CONNECT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3440" y="2276872"/>
            <a:ext cx="8229600" cy="3633788"/>
          </a:xfrm>
        </p:spPr>
        <p:txBody>
          <a:bodyPr/>
          <a:lstStyle/>
          <a:p>
            <a:pPr marL="0" indent="0">
              <a:buNone/>
            </a:pPr>
            <a:endParaRPr lang="en-GB" b="1" i="1" dirty="0" smtClean="0"/>
          </a:p>
          <a:p>
            <a:pPr marL="0" indent="0">
              <a:buNone/>
            </a:pPr>
            <a:r>
              <a:rPr lang="en-GB" b="1" i="1" dirty="0" smtClean="0"/>
              <a:t>OPEN SCIENCE CLOUD</a:t>
            </a:r>
          </a:p>
          <a:p>
            <a:r>
              <a:rPr lang="en-GB" dirty="0" smtClean="0"/>
              <a:t>Cos4Cloud</a:t>
            </a:r>
            <a:r>
              <a:rPr lang="en-GB" dirty="0"/>
              <a:t>, a European Horizon 2020 </a:t>
            </a:r>
            <a:r>
              <a:rPr lang="en-GB" dirty="0" smtClean="0"/>
              <a:t>project: Prototyping new innovative services</a:t>
            </a:r>
            <a:br>
              <a:rPr lang="en-GB" dirty="0" smtClean="0"/>
            </a:br>
            <a:r>
              <a:rPr lang="it-IT" u="sng" dirty="0" smtClean="0">
                <a:solidFill>
                  <a:srgbClr val="0000FF"/>
                </a:solidFill>
                <a:latin typeface="Segoe UI" panose="020B0502040204020203" pitchFamily="34" charset="0"/>
                <a:ea typeface="Times New Roman" panose="02020603050405020304" pitchFamily="18" charset="0"/>
                <a:hlinkClick r:id="rId3" tooltip="https://cordis.europa.eu/project/id/863463"/>
              </a:rPr>
              <a:t>https</a:t>
            </a:r>
            <a:r>
              <a:rPr lang="it-IT" u="sng" dirty="0">
                <a:solidFill>
                  <a:srgbClr val="0000FF"/>
                </a:solidFill>
                <a:latin typeface="Segoe UI" panose="020B0502040204020203" pitchFamily="34" charset="0"/>
                <a:ea typeface="Times New Roman" panose="02020603050405020304" pitchFamily="18" charset="0"/>
                <a:hlinkClick r:id="rId3" tooltip="https://cordis.europa.eu/project/id/863463"/>
              </a:rPr>
              <a:t>://</a:t>
            </a:r>
            <a:r>
              <a:rPr lang="it-IT" u="sng" dirty="0" smtClean="0">
                <a:solidFill>
                  <a:srgbClr val="0000FF"/>
                </a:solidFill>
                <a:latin typeface="Segoe UI" panose="020B0502040204020203" pitchFamily="34" charset="0"/>
                <a:ea typeface="Times New Roman" panose="02020603050405020304" pitchFamily="18" charset="0"/>
                <a:hlinkClick r:id="rId3" tooltip="https://cordis.europa.eu/project/id/863463"/>
              </a:rPr>
              <a:t>cordis.europa.eu/project/id/863463</a:t>
            </a:r>
            <a:endParaRPr lang="it-IT" u="sng" dirty="0" smtClean="0">
              <a:solidFill>
                <a:srgbClr val="0000FF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it-IT" b="1" dirty="0" err="1" smtClean="0">
                <a:solidFill>
                  <a:srgbClr val="0000FF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Key</a:t>
            </a:r>
            <a:r>
              <a:rPr lang="it-IT" b="1" dirty="0" smtClean="0">
                <a:solidFill>
                  <a:srgbClr val="0000FF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 </a:t>
            </a:r>
            <a:r>
              <a:rPr lang="it-IT" b="1" dirty="0" err="1" smtClean="0">
                <a:solidFill>
                  <a:srgbClr val="0000FF"/>
                </a:solidFill>
                <a:latin typeface="Segoe UI" panose="020B0502040204020203" pitchFamily="34" charset="0"/>
                <a:ea typeface="Times New Roman" panose="02020603050405020304" pitchFamily="18" charset="0"/>
              </a:rPr>
              <a:t>features</a:t>
            </a:r>
            <a:endParaRPr lang="it-IT" b="1" dirty="0" smtClean="0">
              <a:solidFill>
                <a:srgbClr val="0000FF"/>
              </a:solidFill>
              <a:latin typeface="Segoe UI" panose="020B0502040204020203" pitchFamily="34" charset="0"/>
              <a:ea typeface="Times New Roman" panose="02020603050405020304" pitchFamily="18" charset="0"/>
            </a:endParaRPr>
          </a:p>
          <a:p>
            <a:pPr algn="r">
              <a:buFont typeface="Wingdings" panose="05000000000000000000" pitchFamily="2" charset="2"/>
              <a:buChar char="ü"/>
            </a:pPr>
            <a:r>
              <a:rPr lang="it-IT" sz="1800" dirty="0"/>
              <a:t>Open science </a:t>
            </a:r>
            <a:r>
              <a:rPr lang="it-IT" sz="1800" dirty="0" err="1"/>
              <a:t>challenges</a:t>
            </a:r>
            <a:endParaRPr lang="it-IT" sz="1800" dirty="0"/>
          </a:p>
          <a:p>
            <a:pPr algn="r">
              <a:buFont typeface="Wingdings" panose="05000000000000000000" pitchFamily="2" charset="2"/>
              <a:buChar char="ü"/>
            </a:pPr>
            <a:r>
              <a:rPr lang="it-IT" sz="1800" dirty="0" err="1"/>
              <a:t>Generated</a:t>
            </a:r>
            <a:r>
              <a:rPr lang="it-IT" sz="1800" dirty="0"/>
              <a:t> from </a:t>
            </a:r>
            <a:r>
              <a:rPr lang="it-IT" sz="1800" dirty="0" err="1"/>
              <a:t>different</a:t>
            </a:r>
            <a:r>
              <a:rPr lang="it-IT" sz="1800" dirty="0"/>
              <a:t> providers</a:t>
            </a:r>
          </a:p>
          <a:p>
            <a:pPr algn="r">
              <a:buFont typeface="Wingdings" panose="05000000000000000000" pitchFamily="2" charset="2"/>
              <a:buChar char="ü"/>
            </a:pPr>
            <a:r>
              <a:rPr lang="it-IT" sz="1800" dirty="0" err="1"/>
              <a:t>Fit</a:t>
            </a:r>
            <a:r>
              <a:rPr lang="it-IT" sz="1800" dirty="0"/>
              <a:t>-for-</a:t>
            </a:r>
            <a:r>
              <a:rPr lang="it-IT" sz="1800" dirty="0" err="1"/>
              <a:t>purpose</a:t>
            </a:r>
            <a:endParaRPr lang="it-IT" sz="1800" dirty="0"/>
          </a:p>
          <a:p>
            <a:endParaRPr lang="it-IT" u="sng" dirty="0">
              <a:solidFill>
                <a:srgbClr val="0000FF"/>
              </a:solidFill>
              <a:latin typeface="Segoe UI" panose="020B0502040204020203" pitchFamily="34" charset="0"/>
            </a:endParaRPr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86265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0834" y="1297112"/>
            <a:ext cx="8229600" cy="936625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Initiatives </a:t>
            </a:r>
            <a:r>
              <a:rPr lang="fr-BE" dirty="0"/>
              <a:t>and </a:t>
            </a:r>
            <a:r>
              <a:rPr lang="fr-BE" dirty="0" err="1" smtClean="0"/>
              <a:t>Research</a:t>
            </a:r>
            <a:r>
              <a:rPr lang="fr-BE" dirty="0" smtClean="0"/>
              <a:t>: JRC</a:t>
            </a:r>
            <a:r>
              <a:rPr lang="fr-BE" dirty="0"/>
              <a:t/>
            </a:r>
            <a:br>
              <a:rPr lang="fr-BE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630" y="2090832"/>
            <a:ext cx="8699178" cy="4506519"/>
          </a:xfrm>
        </p:spPr>
        <p:txBody>
          <a:bodyPr/>
          <a:lstStyle/>
          <a:p>
            <a:r>
              <a:rPr lang="en-US" sz="20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Competence Centre on Participatory and Deliberative </a:t>
            </a:r>
            <a:r>
              <a:rPr lang="en-US" sz="20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Democracy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</a:t>
            </a:r>
            <a:r>
              <a:rPr lang="en-US" sz="20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://</a:t>
            </a:r>
            <a:r>
              <a:rPr lang="en-US" sz="20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knowledge4policy.ec.europa.eu/participatory-democracy/about_en</a:t>
            </a:r>
            <a:endParaRPr lang="en-US" sz="2000" i="1" dirty="0" smtClean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20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Activity Report on Citizen Science – discoveries from a five year journey</a:t>
            </a:r>
          </a:p>
          <a:p>
            <a:pPr marL="0" indent="0">
              <a:buNone/>
            </a:pPr>
            <a:r>
              <a:rPr lang="en-GB" sz="1400" dirty="0" smtClean="0">
                <a:hlinkClick r:id="rId4"/>
              </a:rPr>
              <a:t>https://publications.jrc.ec.europa.eu/repository/handle/JRC123500</a:t>
            </a:r>
            <a:endParaRPr lang="en-GB" sz="1400" dirty="0" smtClean="0"/>
          </a:p>
          <a:p>
            <a:r>
              <a:rPr lang="en-US" sz="20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Staff Working Document – </a:t>
            </a:r>
            <a:r>
              <a:rPr lang="en-US" sz="20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Best Practices in Citizen Science for Environmental monitoring</a:t>
            </a:r>
          </a:p>
          <a:p>
            <a:pPr marL="0" indent="0">
              <a:buNone/>
            </a:pPr>
            <a:r>
              <a:rPr lang="en-GB" sz="1400" dirty="0">
                <a:hlinkClick r:id="rId5"/>
              </a:rPr>
              <a:t>https://</a:t>
            </a:r>
            <a:r>
              <a:rPr lang="en-GB" sz="1400" dirty="0">
                <a:hlinkClick r:id="rId5"/>
              </a:rPr>
              <a:t>ec.europa.eu/environment/legal/reporting/pdf/best_practices_citizen_science_environmental_monitoring.pdf</a:t>
            </a:r>
            <a:endParaRPr lang="en-GB" sz="1400" dirty="0"/>
          </a:p>
          <a:p>
            <a:r>
              <a:rPr lang="en-US" sz="2000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Exploring legitimization strategies for contested uses of citizen-generated data for </a:t>
            </a:r>
            <a:r>
              <a:rPr lang="en-US" sz="20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policy</a:t>
            </a:r>
          </a:p>
          <a:p>
            <a:pPr marL="0" indent="0">
              <a:buNone/>
            </a:pPr>
            <a:r>
              <a:rPr lang="fr-BE" sz="1400" dirty="0">
                <a:hlinkClick r:id="rId6"/>
              </a:rPr>
              <a:t>https://</a:t>
            </a:r>
            <a:r>
              <a:rPr lang="fr-BE" sz="1400" dirty="0">
                <a:hlinkClick r:id="rId6"/>
              </a:rPr>
              <a:t>publications.jrc.ec.europa.eu/repository/handle/JRC121251</a:t>
            </a:r>
            <a:endParaRPr lang="fr-BE" sz="1400" dirty="0"/>
          </a:p>
          <a:p>
            <a:r>
              <a:rPr lang="fr-BE" sz="2000" i="1" dirty="0" smtClean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COST : The Science of Citizen Science</a:t>
            </a:r>
          </a:p>
          <a:p>
            <a:pPr marL="0" indent="0">
              <a:buNone/>
            </a:pPr>
            <a:r>
              <a:rPr lang="en-GB" sz="1400" dirty="0">
                <a:hlinkClick r:id="rId7"/>
              </a:rPr>
              <a:t>https://</a:t>
            </a:r>
            <a:r>
              <a:rPr lang="en-GB" sz="1400" dirty="0">
                <a:hlinkClick r:id="rId7"/>
              </a:rPr>
              <a:t>link.springer.com/book/10.1007/978-3-030-58278-4</a:t>
            </a:r>
            <a:endParaRPr lang="en-GB" sz="1400" dirty="0"/>
          </a:p>
          <a:p>
            <a:pPr marL="0" indent="0">
              <a:buNone/>
            </a:pPr>
            <a:endParaRPr lang="en-GB" sz="2000" i="1" dirty="0">
              <a:solidFill>
                <a:srgbClr val="1F497D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32240" y="4999444"/>
            <a:ext cx="803415" cy="11355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00392" y="5504137"/>
            <a:ext cx="794416" cy="119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7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912" y="1393359"/>
            <a:ext cx="8496175" cy="936625"/>
          </a:xfrm>
        </p:spPr>
        <p:txBody>
          <a:bodyPr/>
          <a:lstStyle/>
          <a:p>
            <a:pPr algn="ctr"/>
            <a:r>
              <a:rPr lang="fr-BE" dirty="0" smtClean="0"/>
              <a:t/>
            </a:r>
            <a:br>
              <a:rPr lang="fr-BE" dirty="0" smtClean="0"/>
            </a:br>
            <a:r>
              <a:rPr lang="fr-BE" dirty="0" smtClean="0"/>
              <a:t>Joint </a:t>
            </a:r>
            <a:r>
              <a:rPr lang="fr-BE" dirty="0" err="1" smtClean="0"/>
              <a:t>Research</a:t>
            </a:r>
            <a:r>
              <a:rPr lang="fr-BE" dirty="0" smtClean="0"/>
              <a:t> Center </a:t>
            </a:r>
            <a:br>
              <a:rPr lang="fr-BE" dirty="0" smtClean="0"/>
            </a:br>
            <a:r>
              <a:rPr lang="fr-BE" i="1" dirty="0" err="1" smtClean="0"/>
              <a:t>Research</a:t>
            </a:r>
            <a:r>
              <a:rPr lang="fr-BE" i="1" dirty="0" smtClean="0"/>
              <a:t> </a:t>
            </a:r>
            <a:r>
              <a:rPr lang="fr-BE" i="1" dirty="0" err="1"/>
              <a:t>Highlights</a:t>
            </a:r>
            <a:r>
              <a:rPr lang="fr-BE" i="1" dirty="0"/>
              <a:t/>
            </a:r>
            <a:br>
              <a:rPr lang="fr-BE" i="1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3" y="2348880"/>
            <a:ext cx="8784974" cy="4032448"/>
          </a:xfrm>
        </p:spPr>
        <p:txBody>
          <a:bodyPr/>
          <a:lstStyle/>
          <a:p>
            <a:pPr marL="0" indent="0" algn="ctr">
              <a:buNone/>
            </a:pPr>
            <a:endParaRPr lang="fr-BE" sz="1200" b="1" i="1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Wider</a:t>
            </a:r>
            <a:r>
              <a:rPr lang="fr-BE" dirty="0" smtClean="0"/>
              <a:t> </a:t>
            </a:r>
            <a:r>
              <a:rPr lang="fr-BE" b="1" i="1" dirty="0" smtClean="0"/>
              <a:t>scope</a:t>
            </a:r>
            <a:r>
              <a:rPr lang="fr-BE" dirty="0" smtClean="0"/>
              <a:t> = Citizen </a:t>
            </a:r>
            <a:r>
              <a:rPr lang="fr-BE" dirty="0" err="1" smtClean="0"/>
              <a:t>Generated</a:t>
            </a:r>
            <a:r>
              <a:rPr lang="fr-BE" dirty="0" smtClean="0"/>
              <a:t> Data</a:t>
            </a:r>
          </a:p>
          <a:p>
            <a:pPr marL="0" indent="0">
              <a:buNone/>
            </a:pPr>
            <a:endParaRPr lang="fr-BE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b="1" i="1" dirty="0"/>
              <a:t>Fit-for-</a:t>
            </a:r>
            <a:r>
              <a:rPr lang="fr-BE" b="1" i="1" dirty="0" err="1"/>
              <a:t>Purpose</a:t>
            </a:r>
            <a:r>
              <a:rPr lang="fr-BE" dirty="0" smtClean="0"/>
              <a:t> = </a:t>
            </a:r>
            <a:r>
              <a:rPr lang="fr-BE" dirty="0" err="1" smtClean="0"/>
              <a:t>Different</a:t>
            </a:r>
            <a:r>
              <a:rPr lang="fr-BE" dirty="0" smtClean="0"/>
              <a:t> </a:t>
            </a:r>
            <a:r>
              <a:rPr lang="fr-BE" dirty="0" err="1" smtClean="0"/>
              <a:t>stakeholders</a:t>
            </a:r>
            <a:r>
              <a:rPr lang="fr-BE" dirty="0" smtClean="0"/>
              <a:t> perspective</a:t>
            </a:r>
          </a:p>
          <a:p>
            <a:pPr marL="0" indent="0">
              <a:buNone/>
            </a:pPr>
            <a:endParaRPr lang="fr-BE" sz="140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Spreading</a:t>
            </a:r>
            <a:r>
              <a:rPr lang="fr-BE" dirty="0" smtClean="0"/>
              <a:t> and </a:t>
            </a:r>
            <a:r>
              <a:rPr lang="fr-BE" dirty="0" err="1" smtClean="0"/>
              <a:t>Scaling</a:t>
            </a:r>
            <a:r>
              <a:rPr lang="fr-BE" dirty="0" smtClean="0"/>
              <a:t> = </a:t>
            </a:r>
            <a:r>
              <a:rPr lang="fr-BE" b="1" i="1" dirty="0"/>
              <a:t>Contextualisation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dirty="0" err="1" smtClean="0"/>
              <a:t>Portability</a:t>
            </a:r>
            <a:r>
              <a:rPr lang="fr-BE" dirty="0" smtClean="0"/>
              <a:t> = </a:t>
            </a:r>
            <a:r>
              <a:rPr lang="fr-BE" b="1" i="1" dirty="0" err="1"/>
              <a:t>M</a:t>
            </a:r>
            <a:r>
              <a:rPr lang="fr-BE" b="1" i="1" dirty="0" err="1"/>
              <a:t>ainstreaming</a:t>
            </a:r>
            <a:r>
              <a:rPr lang="fr-BE" dirty="0" smtClean="0"/>
              <a:t> of </a:t>
            </a:r>
            <a:r>
              <a:rPr lang="fr-BE" dirty="0" err="1" smtClean="0"/>
              <a:t>common</a:t>
            </a:r>
            <a:r>
              <a:rPr lang="fr-BE" dirty="0" smtClean="0"/>
              <a:t> </a:t>
            </a:r>
            <a:r>
              <a:rPr lang="fr-BE" dirty="0" err="1" smtClean="0"/>
              <a:t>approaches</a:t>
            </a:r>
            <a:r>
              <a:rPr lang="fr-BE" dirty="0" smtClean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endParaRPr lang="fr-BE" sz="14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fr-BE" b="1" i="1" dirty="0" err="1"/>
              <a:t>Legitimisation</a:t>
            </a:r>
            <a:r>
              <a:rPr lang="fr-BE" dirty="0" smtClean="0"/>
              <a:t> = CS in </a:t>
            </a:r>
            <a:r>
              <a:rPr lang="fr-BE" dirty="0" err="1" smtClean="0"/>
              <a:t>Jurisdiction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32372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412255"/>
            <a:ext cx="8229600" cy="936625"/>
          </a:xfrm>
        </p:spPr>
        <p:txBody>
          <a:bodyPr/>
          <a:lstStyle/>
          <a:p>
            <a:r>
              <a:rPr lang="fr-BE" dirty="0" smtClean="0"/>
              <a:t>KEY MESSAGES on 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2132856"/>
            <a:ext cx="8712968" cy="4536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fr-BE" dirty="0" smtClean="0"/>
              <a:t>Wide and </a:t>
            </a:r>
            <a:r>
              <a:rPr lang="fr-BE" dirty="0" err="1" smtClean="0"/>
              <a:t>complex</a:t>
            </a:r>
            <a:r>
              <a:rPr lang="fr-BE" dirty="0" smtClean="0"/>
              <a:t> </a:t>
            </a:r>
            <a:r>
              <a:rPr lang="fr-BE" b="1" i="1" dirty="0" err="1" smtClean="0"/>
              <a:t>Ecosystem</a:t>
            </a:r>
            <a:endParaRPr lang="fr-BE" b="1" i="1" dirty="0" smtClean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BE" sz="1600" b="0" dirty="0" err="1" smtClean="0"/>
              <a:t>Different</a:t>
            </a:r>
            <a:r>
              <a:rPr lang="fr-BE" sz="1600" b="0" dirty="0" smtClean="0"/>
              <a:t> </a:t>
            </a:r>
            <a:r>
              <a:rPr lang="fr-BE" sz="1600" b="0" i="1" dirty="0" err="1" smtClean="0"/>
              <a:t>Purposes</a:t>
            </a:r>
            <a:r>
              <a:rPr lang="fr-BE" sz="1600" b="0" dirty="0" smtClean="0"/>
              <a:t> (</a:t>
            </a:r>
            <a:r>
              <a:rPr lang="fr-BE" b="0" dirty="0" err="1" smtClean="0"/>
              <a:t>decision</a:t>
            </a:r>
            <a:r>
              <a:rPr lang="fr-BE" b="0" dirty="0" smtClean="0"/>
              <a:t> </a:t>
            </a:r>
            <a:r>
              <a:rPr lang="fr-BE" b="0" dirty="0" err="1" smtClean="0"/>
              <a:t>making</a:t>
            </a:r>
            <a:r>
              <a:rPr lang="fr-BE" b="0" dirty="0" smtClean="0"/>
              <a:t>, data management, monitoring, </a:t>
            </a:r>
            <a:r>
              <a:rPr lang="fr-BE" b="0" dirty="0" err="1" smtClean="0"/>
              <a:t>reporting</a:t>
            </a:r>
            <a:r>
              <a:rPr lang="fr-BE" b="0" dirty="0" smtClean="0"/>
              <a:t>, etc.)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BE" sz="1600" b="0" dirty="0" err="1" smtClean="0"/>
              <a:t>Different</a:t>
            </a:r>
            <a:r>
              <a:rPr lang="fr-BE" sz="1600" b="0" dirty="0" smtClean="0"/>
              <a:t> </a:t>
            </a:r>
            <a:r>
              <a:rPr lang="fr-BE" sz="1600" b="0" i="1" dirty="0" smtClean="0"/>
              <a:t>Areas/</a:t>
            </a:r>
            <a:r>
              <a:rPr lang="fr-BE" sz="1600" b="0" i="1" dirty="0" err="1" smtClean="0"/>
              <a:t>domains</a:t>
            </a:r>
            <a:endParaRPr lang="fr-BE" sz="1600" b="0" i="1" dirty="0" smtClean="0"/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BE" sz="1600" b="0" dirty="0" err="1" smtClean="0"/>
              <a:t>Different</a:t>
            </a:r>
            <a:r>
              <a:rPr lang="fr-BE" sz="1600" b="0" dirty="0" smtClean="0"/>
              <a:t> </a:t>
            </a:r>
            <a:r>
              <a:rPr lang="fr-BE" sz="1600" b="0" i="1" dirty="0" err="1" smtClean="0"/>
              <a:t>Stakeholders</a:t>
            </a:r>
            <a:r>
              <a:rPr lang="fr-BE" sz="1600" b="0" dirty="0" smtClean="0"/>
              <a:t> (</a:t>
            </a:r>
            <a:r>
              <a:rPr lang="fr-BE" sz="1600" b="0" dirty="0" err="1" smtClean="0"/>
              <a:t>varied</a:t>
            </a:r>
            <a:r>
              <a:rPr lang="fr-BE" sz="1600" b="0" dirty="0" smtClean="0"/>
              <a:t> value </a:t>
            </a:r>
            <a:r>
              <a:rPr lang="fr-BE" sz="1600" b="0" dirty="0" err="1" smtClean="0"/>
              <a:t>chain</a:t>
            </a:r>
            <a:r>
              <a:rPr lang="fr-BE" sz="1600" b="0" dirty="0" smtClean="0"/>
              <a:t>)</a:t>
            </a:r>
          </a:p>
          <a:p>
            <a:pPr marL="1200150" lvl="2" indent="-285750">
              <a:buFont typeface="Courier New" panose="02070309020205020404" pitchFamily="49" charset="0"/>
              <a:buChar char="o"/>
            </a:pPr>
            <a:r>
              <a:rPr lang="fr-BE" sz="1600" b="0" dirty="0" err="1" smtClean="0"/>
              <a:t>Different</a:t>
            </a:r>
            <a:r>
              <a:rPr lang="fr-BE" sz="1600" b="0" dirty="0" smtClean="0"/>
              <a:t> </a:t>
            </a:r>
            <a:r>
              <a:rPr lang="fr-BE" sz="1600" dirty="0" err="1"/>
              <a:t>Operational</a:t>
            </a:r>
            <a:r>
              <a:rPr lang="fr-BE" sz="1600" dirty="0"/>
              <a:t> Levels </a:t>
            </a:r>
            <a:r>
              <a:rPr lang="fr-BE" sz="1600" dirty="0"/>
              <a:t>(</a:t>
            </a:r>
            <a:r>
              <a:rPr lang="fr-BE" dirty="0" err="1"/>
              <a:t>Governance</a:t>
            </a:r>
            <a:r>
              <a:rPr lang="fr-BE" dirty="0"/>
              <a:t>, </a:t>
            </a:r>
            <a:r>
              <a:rPr lang="fr-BE" dirty="0" err="1"/>
              <a:t>processes</a:t>
            </a:r>
            <a:r>
              <a:rPr lang="fr-BE" dirty="0"/>
              <a:t>, data, </a:t>
            </a:r>
            <a:r>
              <a:rPr lang="fr-BE" dirty="0" err="1"/>
              <a:t>technology</a:t>
            </a:r>
            <a:r>
              <a:rPr lang="fr-BE" dirty="0"/>
              <a:t>, etc.)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fr-BE" b="1" i="1" dirty="0" err="1" smtClean="0"/>
              <a:t>Guiding</a:t>
            </a:r>
            <a:r>
              <a:rPr lang="fr-BE" b="1" i="1" dirty="0" smtClean="0"/>
              <a:t> </a:t>
            </a:r>
            <a:r>
              <a:rPr lang="fr-BE" b="1" i="1" dirty="0" err="1"/>
              <a:t>principle</a:t>
            </a:r>
            <a:endParaRPr lang="en-GB" b="1" i="1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fr-BE" sz="1800" b="0" dirty="0" err="1" smtClean="0"/>
              <a:t>Understand</a:t>
            </a:r>
            <a:r>
              <a:rPr lang="fr-BE" sz="1800" b="0" dirty="0" smtClean="0"/>
              <a:t> objectives of data use and </a:t>
            </a:r>
            <a:r>
              <a:rPr lang="fr-BE" sz="1800" b="0" dirty="0" err="1" smtClean="0"/>
              <a:t>underlying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governance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models</a:t>
            </a:r>
            <a:r>
              <a:rPr lang="fr-BE" sz="1800" b="0" dirty="0" smtClean="0"/>
              <a:t> first, in </a:t>
            </a:r>
            <a:r>
              <a:rPr lang="fr-BE" sz="1800" b="0" dirty="0" err="1" smtClean="0"/>
              <a:t>order</a:t>
            </a:r>
            <a:r>
              <a:rPr lang="fr-BE" sz="1800" b="0" dirty="0" smtClean="0"/>
              <a:t> to </a:t>
            </a:r>
            <a:r>
              <a:rPr lang="fr-BE" sz="1800" b="0" dirty="0" err="1" smtClean="0"/>
              <a:t>define</a:t>
            </a:r>
            <a:r>
              <a:rPr lang="fr-BE" sz="1800" b="0" dirty="0" smtClean="0"/>
              <a:t> relevant and adaptive infrastructure </a:t>
            </a:r>
            <a:r>
              <a:rPr lang="fr-BE" sz="1800" b="0" dirty="0" err="1" smtClean="0"/>
              <a:t>ecosystems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built</a:t>
            </a:r>
            <a:r>
              <a:rPr lang="fr-BE" sz="1800" b="0" dirty="0" smtClean="0"/>
              <a:t> on active </a:t>
            </a:r>
            <a:r>
              <a:rPr lang="fr-BE" sz="1800" b="0" dirty="0" err="1" smtClean="0"/>
              <a:t>co-creation</a:t>
            </a:r>
            <a:r>
              <a:rPr lang="fr-BE" sz="1800" b="0" dirty="0" smtClean="0"/>
              <a:t> </a:t>
            </a:r>
            <a:r>
              <a:rPr lang="fr-BE" sz="1800" b="0" dirty="0" err="1" smtClean="0"/>
              <a:t>pr</a:t>
            </a:r>
            <a:r>
              <a:rPr lang="fr-BE" sz="1800" b="0" dirty="0" err="1"/>
              <a:t>ocesses</a:t>
            </a:r>
            <a:r>
              <a:rPr lang="fr-BE" sz="1800" b="0" dirty="0"/>
              <a:t> and </a:t>
            </a:r>
            <a:r>
              <a:rPr lang="fr-BE" sz="1800" b="0" dirty="0" err="1"/>
              <a:t>approaches</a:t>
            </a:r>
            <a:endParaRPr lang="fr-BE" sz="1800" b="0" dirty="0"/>
          </a:p>
          <a:p>
            <a:pPr>
              <a:buFont typeface="Wingdings" panose="05000000000000000000" pitchFamily="2" charset="2"/>
              <a:buChar char="Ø"/>
            </a:pPr>
            <a:r>
              <a:rPr lang="fr-BE" b="1" i="1" dirty="0" err="1" smtClean="0"/>
              <a:t>Sustainability</a:t>
            </a:r>
            <a:r>
              <a:rPr lang="fr-BE" sz="1800" dirty="0" smtClean="0"/>
              <a:t> = </a:t>
            </a:r>
            <a:r>
              <a:rPr lang="fr-BE" sz="1800" dirty="0" err="1" smtClean="0"/>
              <a:t>optimising</a:t>
            </a:r>
            <a:r>
              <a:rPr lang="fr-BE" sz="1800" dirty="0" smtClean="0"/>
              <a:t> </a:t>
            </a:r>
            <a:r>
              <a:rPr lang="fr-BE" sz="1800" dirty="0" err="1" smtClean="0"/>
              <a:t>resources</a:t>
            </a:r>
            <a:r>
              <a:rPr lang="fr-BE" sz="1800" dirty="0" smtClean="0"/>
              <a:t> </a:t>
            </a:r>
            <a:r>
              <a:rPr lang="fr-BE" sz="1800" dirty="0"/>
              <a:t>by </a:t>
            </a:r>
            <a:r>
              <a:rPr lang="fr-BE" sz="1800" dirty="0" err="1"/>
              <a:t>leveraging</a:t>
            </a:r>
            <a:r>
              <a:rPr lang="fr-BE" sz="1800" dirty="0"/>
              <a:t> </a:t>
            </a:r>
            <a:r>
              <a:rPr lang="fr-BE" sz="1800" dirty="0"/>
              <a:t>the </a:t>
            </a:r>
            <a:r>
              <a:rPr lang="fr-BE" sz="1800" dirty="0" err="1"/>
              <a:t>potential</a:t>
            </a:r>
            <a:r>
              <a:rPr lang="fr-BE" sz="1800" dirty="0"/>
              <a:t> of </a:t>
            </a:r>
            <a:r>
              <a:rPr lang="fr-BE" sz="1800" b="1" i="1" dirty="0" err="1"/>
              <a:t>emerging</a:t>
            </a:r>
            <a:r>
              <a:rPr lang="fr-BE" sz="1800" b="1" i="1" dirty="0"/>
              <a:t> technologies</a:t>
            </a:r>
            <a:r>
              <a:rPr lang="fr-BE" sz="1800" dirty="0"/>
              <a:t>, and </a:t>
            </a:r>
            <a:r>
              <a:rPr lang="fr-BE" sz="1800" b="1" i="1" dirty="0" err="1"/>
              <a:t>empowered</a:t>
            </a:r>
            <a:r>
              <a:rPr lang="fr-BE" sz="1800" b="1" i="1" dirty="0"/>
              <a:t> </a:t>
            </a:r>
            <a:r>
              <a:rPr lang="fr-BE" sz="1800" b="1" i="1" dirty="0" err="1"/>
              <a:t>Communities</a:t>
            </a:r>
            <a:endParaRPr lang="fr-BE" sz="1800" b="1" i="1" dirty="0"/>
          </a:p>
          <a:p>
            <a:pPr marL="0" indent="0">
              <a:buNone/>
            </a:pPr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82182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Presentation.pptx" id="{DF0E4C23-23CF-4CA0-B78D-4EE4E4812529}" vid="{A275074F-6DFA-4FBF-AA5C-38C3649C393F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2953</TotalTime>
  <Words>1197</Words>
  <Application>Microsoft Office PowerPoint</Application>
  <PresentationFormat>On-screen Show (4:3)</PresentationFormat>
  <Paragraphs>141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Courier New</vt:lpstr>
      <vt:lpstr>Segoe UI</vt:lpstr>
      <vt:lpstr>Times New Roman</vt:lpstr>
      <vt:lpstr>Verdana</vt:lpstr>
      <vt:lpstr>Wingdings</vt:lpstr>
      <vt:lpstr>Default Design</vt:lpstr>
      <vt:lpstr>Office Theme</vt:lpstr>
      <vt:lpstr>Research Infrastructures for citizen scientists</vt:lpstr>
      <vt:lpstr>EC common approach to Citizen Science in Research and Innovation</vt:lpstr>
      <vt:lpstr>Key features for citizen and societal engagement in Horizon Europe </vt:lpstr>
      <vt:lpstr>EC Projects and Initiatives: RTD </vt:lpstr>
      <vt:lpstr> Initiatives and Reports: RTD Additional Readings </vt:lpstr>
      <vt:lpstr>EC projects and initiatives: CONNECT</vt:lpstr>
      <vt:lpstr> Initiatives and Research: JRC </vt:lpstr>
      <vt:lpstr> Joint Research Center  Research Highlights </vt:lpstr>
      <vt:lpstr>KEY MESSAGES on CS</vt:lpstr>
      <vt:lpstr>Citizen Science &amp; Gamifications:  food for thoughts</vt:lpstr>
      <vt:lpstr>THANK YOU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MANZONI Marina (JRC-ISPRA)</cp:lastModifiedBy>
  <cp:revision>141</cp:revision>
  <dcterms:created xsi:type="dcterms:W3CDTF">2011-10-28T10:25:18Z</dcterms:created>
  <dcterms:modified xsi:type="dcterms:W3CDTF">2022-03-24T08:13:48Z</dcterms:modified>
</cp:coreProperties>
</file>