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1" r:id="rId1"/>
    <p:sldMasterId id="2147483652" r:id="rId2"/>
    <p:sldMasterId id="2147483653" r:id="rId3"/>
  </p:sldMasterIdLst>
  <p:notesMasterIdLst>
    <p:notesMasterId r:id="rId19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</p:sldIdLst>
  <p:sldSz cx="12192000" cy="6858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Poppins Medium" panose="020B0604020202020204" charset="0"/>
      <p:regular r:id="rId24"/>
      <p:bold r:id="rId25"/>
      <p:italic r:id="rId26"/>
      <p:boldItalic r:id="rId27"/>
    </p:embeddedFont>
    <p:embeddedFont>
      <p:font typeface="Verdana" panose="020B0604030504040204" pitchFamily="34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384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2.fntdata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6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5.fntdata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d6a1daa787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gd6a1daa787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d6a1daa787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64" name="Google Shape;164;gd6a1daa787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d2895b64e9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gd2895b64e9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d14a42bb19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83" name="Google Shape;183;gd14a42bb19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d86c9aa3d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gd86c9aa3d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d39b4d2fde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gd39b4d2fde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d6a1daa787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gd6a1daa787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d6a1daa787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gd6a1daa787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d6a1daa787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gd6a1daa787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d2895b64e9_1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gd2895b64e9_1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d6a1daa787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gd6a1daa787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d6a1daa787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gd6a1daa787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type="title">
  <p:cSld name="TITL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"/>
          <p:cNvSpPr txBox="1">
            <a:spLocks noGrp="1"/>
          </p:cNvSpPr>
          <p:nvPr>
            <p:ph type="ctrTitle"/>
          </p:nvPr>
        </p:nvSpPr>
        <p:spPr>
          <a:xfrm>
            <a:off x="551384" y="2603360"/>
            <a:ext cx="6984776" cy="1223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>
                <a:solidFill>
                  <a:srgbClr val="80252A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subTitle" idx="1"/>
          </p:nvPr>
        </p:nvSpPr>
        <p:spPr>
          <a:xfrm>
            <a:off x="551384" y="4038691"/>
            <a:ext cx="6984776" cy="1094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480"/>
              </a:spcBef>
              <a:spcAft>
                <a:spcPts val="0"/>
              </a:spcAft>
              <a:buClr>
                <a:srgbClr val="58585A"/>
              </a:buClr>
              <a:buSzPts val="2400"/>
              <a:buFont typeface="Arial"/>
              <a:buNone/>
              <a:defRPr sz="2400">
                <a:solidFill>
                  <a:srgbClr val="58585A"/>
                </a:solidFill>
              </a:defRPr>
            </a:lvl1pPr>
            <a:lvl2pPr lvl="1" algn="ctr">
              <a:spcBef>
                <a:spcPts val="480"/>
              </a:spcBef>
              <a:spcAft>
                <a:spcPts val="0"/>
              </a:spcAft>
              <a:buClr>
                <a:srgbClr val="989899"/>
              </a:buClr>
              <a:buSzPts val="2400"/>
              <a:buFont typeface="Arial"/>
              <a:buNone/>
              <a:defRPr>
                <a:solidFill>
                  <a:srgbClr val="989899"/>
                </a:solidFill>
              </a:defRPr>
            </a:lvl2pPr>
            <a:lvl3pPr lvl="2" algn="ctr">
              <a:spcBef>
                <a:spcPts val="400"/>
              </a:spcBef>
              <a:spcAft>
                <a:spcPts val="0"/>
              </a:spcAft>
              <a:buClr>
                <a:srgbClr val="989899"/>
              </a:buClr>
              <a:buSzPts val="2000"/>
              <a:buFont typeface="Arial"/>
              <a:buNone/>
              <a:defRPr>
                <a:solidFill>
                  <a:srgbClr val="989899"/>
                </a:solidFill>
              </a:defRPr>
            </a:lvl3pPr>
            <a:lvl4pPr lvl="3" algn="ctr">
              <a:spcBef>
                <a:spcPts val="360"/>
              </a:spcBef>
              <a:spcAft>
                <a:spcPts val="0"/>
              </a:spcAft>
              <a:buClr>
                <a:srgbClr val="989899"/>
              </a:buClr>
              <a:buSzPts val="1800"/>
              <a:buFont typeface="Arial"/>
              <a:buNone/>
              <a:defRPr>
                <a:solidFill>
                  <a:srgbClr val="989899"/>
                </a:solidFill>
              </a:defRPr>
            </a:lvl4pPr>
            <a:lvl5pPr lvl="4" algn="ctr">
              <a:spcBef>
                <a:spcPts val="320"/>
              </a:spcBef>
              <a:spcAft>
                <a:spcPts val="0"/>
              </a:spcAft>
              <a:buClr>
                <a:srgbClr val="989899"/>
              </a:buClr>
              <a:buSzPts val="1600"/>
              <a:buFont typeface="Arial"/>
              <a:buNone/>
              <a:defRPr>
                <a:solidFill>
                  <a:srgbClr val="989899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989899"/>
              </a:buClr>
              <a:buSzPts val="2000"/>
              <a:buNone/>
              <a:defRPr>
                <a:solidFill>
                  <a:srgbClr val="989899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989899"/>
              </a:buClr>
              <a:buSzPts val="2000"/>
              <a:buNone/>
              <a:defRPr>
                <a:solidFill>
                  <a:srgbClr val="989899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989899"/>
              </a:buClr>
              <a:buSzPts val="2000"/>
              <a:buNone/>
              <a:defRPr>
                <a:solidFill>
                  <a:srgbClr val="989899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989899"/>
              </a:buClr>
              <a:buSzPts val="2000"/>
              <a:buNone/>
              <a:defRPr>
                <a:solidFill>
                  <a:srgbClr val="98989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First page">
  <p:cSld name="1_First page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"/>
          <p:cNvSpPr txBox="1">
            <a:spLocks noGrp="1"/>
          </p:cNvSpPr>
          <p:nvPr>
            <p:ph type="title"/>
          </p:nvPr>
        </p:nvSpPr>
        <p:spPr>
          <a:xfrm>
            <a:off x="2351584" y="34922"/>
            <a:ext cx="9289032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body" idx="1"/>
          </p:nvPr>
        </p:nvSpPr>
        <p:spPr>
          <a:xfrm>
            <a:off x="609600" y="1340768"/>
            <a:ext cx="10972800" cy="4785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>
                <a:solidFill>
                  <a:schemeClr val="dk1"/>
                </a:solidFill>
              </a:defRPr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>
                <a:solidFill>
                  <a:schemeClr val="dk1"/>
                </a:solidFill>
              </a:defRPr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>
                <a:solidFill>
                  <a:schemeClr val="dk1"/>
                </a:solidFill>
              </a:defRPr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>
                <a:solidFill>
                  <a:schemeClr val="dk1"/>
                </a:solidFill>
              </a:defRPr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>
                <a:solidFill>
                  <a:schemeClr val="dk1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"/>
          <p:cNvSpPr txBox="1">
            <a:spLocks noGrp="1"/>
          </p:cNvSpPr>
          <p:nvPr>
            <p:ph type="dt" idx="10"/>
          </p:nvPr>
        </p:nvSpPr>
        <p:spPr>
          <a:xfrm>
            <a:off x="550862" y="664051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4"/>
          <p:cNvSpPr txBox="1">
            <a:spLocks noGrp="1"/>
          </p:cNvSpPr>
          <p:nvPr>
            <p:ph type="ftr" idx="11"/>
          </p:nvPr>
        </p:nvSpPr>
        <p:spPr>
          <a:xfrm>
            <a:off x="4141787" y="664051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"/>
          <p:cNvSpPr txBox="1">
            <a:spLocks noGrp="1"/>
          </p:cNvSpPr>
          <p:nvPr>
            <p:ph type="sldNum" idx="12"/>
          </p:nvPr>
        </p:nvSpPr>
        <p:spPr>
          <a:xfrm>
            <a:off x="8796337" y="6664325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apositiva titolo">
  <p:cSld name="1_Diapositiva titolo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6"/>
          <p:cNvSpPr txBox="1">
            <a:spLocks noGrp="1"/>
          </p:cNvSpPr>
          <p:nvPr>
            <p:ph type="body" idx="1"/>
          </p:nvPr>
        </p:nvSpPr>
        <p:spPr>
          <a:xfrm>
            <a:off x="2745827" y="5445125"/>
            <a:ext cx="2160240" cy="360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>
                <a:solidFill>
                  <a:schemeClr val="lt1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6"/>
          <p:cNvSpPr txBox="1">
            <a:spLocks noGrp="1"/>
          </p:cNvSpPr>
          <p:nvPr>
            <p:ph type="body" idx="2"/>
          </p:nvPr>
        </p:nvSpPr>
        <p:spPr>
          <a:xfrm>
            <a:off x="4886784" y="5445125"/>
            <a:ext cx="2160240" cy="360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>
                <a:solidFill>
                  <a:schemeClr val="lt1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6"/>
          <p:cNvSpPr txBox="1">
            <a:spLocks noGrp="1"/>
          </p:cNvSpPr>
          <p:nvPr>
            <p:ph type="body" idx="3"/>
          </p:nvPr>
        </p:nvSpPr>
        <p:spPr>
          <a:xfrm>
            <a:off x="7027741" y="5445125"/>
            <a:ext cx="2160240" cy="360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>
                <a:solidFill>
                  <a:schemeClr val="lt1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6"/>
          <p:cNvSpPr txBox="1">
            <a:spLocks noGrp="1"/>
          </p:cNvSpPr>
          <p:nvPr>
            <p:ph type="title"/>
          </p:nvPr>
        </p:nvSpPr>
        <p:spPr>
          <a:xfrm>
            <a:off x="1302035" y="2742756"/>
            <a:ext cx="9329738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>
            <a:alpha val="11764"/>
          </a:schemeClr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/>
        </p:nvSpPr>
        <p:spPr>
          <a:xfrm>
            <a:off x="0" y="6323012"/>
            <a:ext cx="12192000" cy="706437"/>
          </a:xfrm>
          <a:prstGeom prst="rect">
            <a:avLst/>
          </a:prstGeom>
          <a:solidFill>
            <a:srgbClr val="80252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Google Shape;11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91625" y="2997200"/>
            <a:ext cx="3000375" cy="2957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2087" y="214312"/>
            <a:ext cx="2060575" cy="623887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1"/>
          <p:cNvSpPr txBox="1"/>
          <p:nvPr/>
        </p:nvSpPr>
        <p:spPr>
          <a:xfrm>
            <a:off x="0" y="6323012"/>
            <a:ext cx="12192000" cy="173037"/>
          </a:xfrm>
          <a:prstGeom prst="rect">
            <a:avLst/>
          </a:prstGeom>
          <a:solidFill>
            <a:srgbClr val="61B3E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1"/>
          <p:cNvSpPr txBox="1"/>
          <p:nvPr/>
        </p:nvSpPr>
        <p:spPr>
          <a:xfrm>
            <a:off x="0" y="-171450"/>
            <a:ext cx="12192000" cy="7200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1"/>
          <p:cNvSpPr txBox="1"/>
          <p:nvPr/>
        </p:nvSpPr>
        <p:spPr>
          <a:xfrm>
            <a:off x="0" y="-173037"/>
            <a:ext cx="12192000" cy="7202487"/>
          </a:xfrm>
          <a:prstGeom prst="rect">
            <a:avLst/>
          </a:prstGeom>
          <a:solidFill>
            <a:schemeClr val="lt2">
              <a:alpha val="11764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Google Shape;16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5950" y="-173037"/>
            <a:ext cx="11576050" cy="65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1"/>
          <p:cNvSpPr txBox="1"/>
          <p:nvPr/>
        </p:nvSpPr>
        <p:spPr>
          <a:xfrm>
            <a:off x="0" y="6323012"/>
            <a:ext cx="12192000" cy="706437"/>
          </a:xfrm>
          <a:prstGeom prst="rect">
            <a:avLst/>
          </a:prstGeom>
          <a:solidFill>
            <a:srgbClr val="61B3E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" name="Google Shape;18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0862" y="365125"/>
            <a:ext cx="5745162" cy="1725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52450" y="6424612"/>
            <a:ext cx="749300" cy="50165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1"/>
          <p:cNvSpPr txBox="1"/>
          <p:nvPr/>
        </p:nvSpPr>
        <p:spPr>
          <a:xfrm>
            <a:off x="1416050" y="6416675"/>
            <a:ext cx="10337800" cy="52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sz="14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Copyright 2019 – This project has received funding from the European Union’s Horizon 2020 project call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sz="14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H2020-SwafS-2018-2020 funded project Grant Agreement no. 872859</a:t>
            </a:r>
            <a:endParaRPr/>
          </a:p>
        </p:txBody>
      </p:sp>
      <p:sp>
        <p:nvSpPr>
          <p:cNvPr id="21" name="Google Shape;21;p1"/>
          <p:cNvSpPr txBox="1">
            <a:spLocks noGrp="1"/>
          </p:cNvSpPr>
          <p:nvPr>
            <p:ph type="title"/>
          </p:nvPr>
        </p:nvSpPr>
        <p:spPr>
          <a:xfrm>
            <a:off x="2311400" y="34925"/>
            <a:ext cx="9329737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58585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58585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58585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58585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58585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endParaRPr/>
          </a:p>
        </p:txBody>
      </p:sp>
      <p:sp>
        <p:nvSpPr>
          <p:cNvPr id="22" name="Google Shape;22;p1"/>
          <p:cNvSpPr txBox="1">
            <a:spLocks noGrp="1"/>
          </p:cNvSpPr>
          <p:nvPr>
            <p:ph type="body" idx="1"/>
          </p:nvPr>
        </p:nvSpPr>
        <p:spPr>
          <a:xfrm>
            <a:off x="550862" y="1384300"/>
            <a:ext cx="11090275" cy="4732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>
            <a:alpha val="11764"/>
          </a:schemeClr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 txBox="1"/>
          <p:nvPr/>
        </p:nvSpPr>
        <p:spPr>
          <a:xfrm>
            <a:off x="0" y="6323012"/>
            <a:ext cx="12192000" cy="706437"/>
          </a:xfrm>
          <a:prstGeom prst="rect">
            <a:avLst/>
          </a:prstGeom>
          <a:solidFill>
            <a:srgbClr val="80252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" name="Google Shape;28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91625" y="2997200"/>
            <a:ext cx="3000375" cy="2957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2087" y="214312"/>
            <a:ext cx="2060575" cy="623887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3"/>
          <p:cNvSpPr txBox="1"/>
          <p:nvPr/>
        </p:nvSpPr>
        <p:spPr>
          <a:xfrm>
            <a:off x="0" y="6323012"/>
            <a:ext cx="12192000" cy="173037"/>
          </a:xfrm>
          <a:prstGeom prst="rect">
            <a:avLst/>
          </a:prstGeom>
          <a:solidFill>
            <a:srgbClr val="61B3E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2311400" y="34925"/>
            <a:ext cx="9329737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58585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58585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58585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58585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58585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body" idx="1"/>
          </p:nvPr>
        </p:nvSpPr>
        <p:spPr>
          <a:xfrm>
            <a:off x="550862" y="1384300"/>
            <a:ext cx="11090275" cy="4732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" name="Google Shape;33;p3"/>
          <p:cNvSpPr txBox="1">
            <a:spLocks noGrp="1"/>
          </p:cNvSpPr>
          <p:nvPr>
            <p:ph type="dt" idx="10"/>
          </p:nvPr>
        </p:nvSpPr>
        <p:spPr>
          <a:xfrm>
            <a:off x="550862" y="664051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Google Shape;34;p3"/>
          <p:cNvSpPr txBox="1">
            <a:spLocks noGrp="1"/>
          </p:cNvSpPr>
          <p:nvPr>
            <p:ph type="ftr" idx="11"/>
          </p:nvPr>
        </p:nvSpPr>
        <p:spPr>
          <a:xfrm>
            <a:off x="4141787" y="664051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" name="Google Shape;35;p3"/>
          <p:cNvSpPr txBox="1">
            <a:spLocks noGrp="1"/>
          </p:cNvSpPr>
          <p:nvPr>
            <p:ph type="sldNum" idx="12"/>
          </p:nvPr>
        </p:nvSpPr>
        <p:spPr>
          <a:xfrm>
            <a:off x="8796337" y="6664325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>
            <a:alpha val="11764"/>
          </a:schemeClr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"/>
          <p:cNvSpPr txBox="1"/>
          <p:nvPr/>
        </p:nvSpPr>
        <p:spPr>
          <a:xfrm>
            <a:off x="0" y="6323012"/>
            <a:ext cx="12192000" cy="706437"/>
          </a:xfrm>
          <a:prstGeom prst="rect">
            <a:avLst/>
          </a:prstGeom>
          <a:solidFill>
            <a:srgbClr val="80252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" name="Google Shape;44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91625" y="2997200"/>
            <a:ext cx="3000375" cy="2957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2087" y="214312"/>
            <a:ext cx="2060575" cy="623887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5"/>
          <p:cNvSpPr txBox="1"/>
          <p:nvPr/>
        </p:nvSpPr>
        <p:spPr>
          <a:xfrm>
            <a:off x="0" y="6323012"/>
            <a:ext cx="12192000" cy="173037"/>
          </a:xfrm>
          <a:prstGeom prst="rect">
            <a:avLst/>
          </a:prstGeom>
          <a:solidFill>
            <a:srgbClr val="61B3E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5"/>
          <p:cNvSpPr txBox="1"/>
          <p:nvPr/>
        </p:nvSpPr>
        <p:spPr>
          <a:xfrm>
            <a:off x="0" y="-171450"/>
            <a:ext cx="12192000" cy="7200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5"/>
          <p:cNvSpPr txBox="1"/>
          <p:nvPr/>
        </p:nvSpPr>
        <p:spPr>
          <a:xfrm>
            <a:off x="0" y="-173037"/>
            <a:ext cx="12192000" cy="7202487"/>
          </a:xfrm>
          <a:prstGeom prst="rect">
            <a:avLst/>
          </a:prstGeom>
          <a:solidFill>
            <a:schemeClr val="lt2">
              <a:alpha val="11764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5"/>
          <p:cNvSpPr txBox="1"/>
          <p:nvPr/>
        </p:nvSpPr>
        <p:spPr>
          <a:xfrm>
            <a:off x="0" y="6323012"/>
            <a:ext cx="12192000" cy="706437"/>
          </a:xfrm>
          <a:prstGeom prst="rect">
            <a:avLst/>
          </a:prstGeom>
          <a:solidFill>
            <a:srgbClr val="61B3E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" name="Google Shape;50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73262" y="301625"/>
            <a:ext cx="7629525" cy="228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379662" y="3916362"/>
            <a:ext cx="7432675" cy="220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538537" y="4730750"/>
            <a:ext cx="574675" cy="576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678487" y="4694237"/>
            <a:ext cx="576262" cy="57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820025" y="4730750"/>
            <a:ext cx="576262" cy="576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52450" y="6424612"/>
            <a:ext cx="749300" cy="50165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5"/>
          <p:cNvSpPr txBox="1"/>
          <p:nvPr/>
        </p:nvSpPr>
        <p:spPr>
          <a:xfrm>
            <a:off x="1416050" y="6416675"/>
            <a:ext cx="10337800" cy="52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sz="14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Copyright 2019 – This project has received funding from the European Union’s Horizon 2020 project call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sz="14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H2020-SwafS-2018-2020 funded project Grant Agreement no. 872859</a:t>
            </a:r>
            <a:endParaRPr/>
          </a:p>
        </p:txBody>
      </p:sp>
      <p:sp>
        <p:nvSpPr>
          <p:cNvPr id="57" name="Google Shape;57;p5"/>
          <p:cNvSpPr txBox="1">
            <a:spLocks noGrp="1"/>
          </p:cNvSpPr>
          <p:nvPr>
            <p:ph type="title"/>
          </p:nvPr>
        </p:nvSpPr>
        <p:spPr>
          <a:xfrm>
            <a:off x="2311400" y="34925"/>
            <a:ext cx="9329737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58585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58585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58585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58585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58585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endParaRPr/>
          </a:p>
        </p:txBody>
      </p:sp>
      <p:sp>
        <p:nvSpPr>
          <p:cNvPr id="58" name="Google Shape;58;p5"/>
          <p:cNvSpPr txBox="1">
            <a:spLocks noGrp="1"/>
          </p:cNvSpPr>
          <p:nvPr>
            <p:ph type="body" idx="1"/>
          </p:nvPr>
        </p:nvSpPr>
        <p:spPr>
          <a:xfrm>
            <a:off x="550862" y="1384300"/>
            <a:ext cx="11090275" cy="4732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7"/>
          <p:cNvSpPr txBox="1">
            <a:spLocks noGrp="1"/>
          </p:cNvSpPr>
          <p:nvPr>
            <p:ph type="ctrTitle"/>
          </p:nvPr>
        </p:nvSpPr>
        <p:spPr>
          <a:xfrm>
            <a:off x="550850" y="2257425"/>
            <a:ext cx="6624600" cy="27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252A"/>
              </a:buClr>
              <a:buSzPts val="3200"/>
              <a:buFont typeface="Verdana"/>
              <a:buNone/>
            </a:pPr>
            <a:r>
              <a:rPr lang="en-US" sz="3200" b="1" i="0" u="none">
                <a:solidFill>
                  <a:srgbClr val="80252A"/>
                </a:solidFill>
                <a:latin typeface="Verdana"/>
                <a:ea typeface="Verdana"/>
                <a:cs typeface="Verdana"/>
                <a:sym typeface="Verdana"/>
              </a:rPr>
              <a:t>How to use cosmic rays in the study of geosciences and archaeology</a:t>
            </a:r>
            <a:endParaRPr sz="1600" b="0" i="1"/>
          </a:p>
        </p:txBody>
      </p:sp>
      <p:sp>
        <p:nvSpPr>
          <p:cNvPr id="69" name="Google Shape;69;p7"/>
          <p:cNvSpPr txBox="1">
            <a:spLocks noGrp="1"/>
          </p:cNvSpPr>
          <p:nvPr>
            <p:ph type="subTitle" idx="1"/>
          </p:nvPr>
        </p:nvSpPr>
        <p:spPr>
          <a:xfrm>
            <a:off x="550850" y="5314950"/>
            <a:ext cx="6984900" cy="9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A"/>
              </a:buClr>
              <a:buSzPts val="2400"/>
              <a:buFont typeface="Arial"/>
              <a:buNone/>
            </a:pPr>
            <a:r>
              <a:rPr lang="en-US" sz="2400" b="1" i="0" u="none">
                <a:solidFill>
                  <a:srgbClr val="58585A"/>
                </a:solidFill>
                <a:latin typeface="Arial"/>
                <a:ea typeface="Arial"/>
                <a:cs typeface="Arial"/>
                <a:sym typeface="Arial"/>
              </a:rPr>
              <a:t>WEBINAR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8585A"/>
              </a:buClr>
              <a:buSzPts val="2400"/>
              <a:buFont typeface="Arial"/>
              <a:buNone/>
            </a:pPr>
            <a:r>
              <a:rPr lang="en-US" sz="2400" b="0" i="0" u="none">
                <a:solidFill>
                  <a:srgbClr val="58585A"/>
                </a:solidFill>
                <a:latin typeface="Arial"/>
                <a:ea typeface="Arial"/>
                <a:cs typeface="Arial"/>
                <a:sym typeface="Arial"/>
              </a:rPr>
              <a:t>May 11, 2021, 15:00 CEST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6"/>
          <p:cNvSpPr txBox="1">
            <a:spLocks noGrp="1"/>
          </p:cNvSpPr>
          <p:nvPr>
            <p:ph type="title"/>
          </p:nvPr>
        </p:nvSpPr>
        <p:spPr>
          <a:xfrm>
            <a:off x="2351087" y="34925"/>
            <a:ext cx="92901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 happens when cosmic rays reach the Earth ?</a:t>
            </a:r>
            <a:endParaRPr/>
          </a:p>
        </p:txBody>
      </p:sp>
      <p:sp>
        <p:nvSpPr>
          <p:cNvPr id="157" name="Google Shape;157;p16"/>
          <p:cNvSpPr txBox="1">
            <a:spLocks noGrp="1"/>
          </p:cNvSpPr>
          <p:nvPr>
            <p:ph type="body" idx="1"/>
          </p:nvPr>
        </p:nvSpPr>
        <p:spPr>
          <a:xfrm>
            <a:off x="609600" y="1722400"/>
            <a:ext cx="4239600" cy="29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9370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600"/>
              <a:buChar char="•"/>
            </a:pPr>
            <a:r>
              <a:rPr lang="en-US" sz="2600" b="1">
                <a:solidFill>
                  <a:srgbClr val="595959"/>
                </a:solidFill>
              </a:rPr>
              <a:t>Cosmic rays</a:t>
            </a:r>
            <a:r>
              <a:rPr lang="en-US" sz="2600">
                <a:solidFill>
                  <a:srgbClr val="595959"/>
                </a:solidFill>
              </a:rPr>
              <a:t> interact with the atmosphere and produce </a:t>
            </a:r>
            <a:r>
              <a:rPr lang="en-US" sz="2600" b="1">
                <a:solidFill>
                  <a:srgbClr val="595959"/>
                </a:solidFill>
              </a:rPr>
              <a:t>Extensive Air Showers</a:t>
            </a:r>
            <a:r>
              <a:rPr lang="en-US" sz="2600">
                <a:solidFill>
                  <a:srgbClr val="595959"/>
                </a:solidFill>
              </a:rPr>
              <a:t> </a:t>
            </a:r>
            <a:r>
              <a:rPr lang="en-US" sz="2600" b="1">
                <a:solidFill>
                  <a:srgbClr val="595959"/>
                </a:solidFill>
              </a:rPr>
              <a:t>(EAS)</a:t>
            </a:r>
            <a:r>
              <a:rPr lang="en-US" sz="2600">
                <a:solidFill>
                  <a:srgbClr val="595959"/>
                </a:solidFill>
              </a:rPr>
              <a:t>.</a:t>
            </a:r>
            <a:endParaRPr sz="2600">
              <a:solidFill>
                <a:srgbClr val="595959"/>
              </a:solidFill>
            </a:endParaRPr>
          </a:p>
        </p:txBody>
      </p:sp>
      <p:sp>
        <p:nvSpPr>
          <p:cNvPr id="158" name="Google Shape;158;p16"/>
          <p:cNvSpPr txBox="1"/>
          <p:nvPr/>
        </p:nvSpPr>
        <p:spPr>
          <a:xfrm>
            <a:off x="550862" y="6640512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lang="en-US" sz="1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  <a:endParaRPr/>
          </a:p>
        </p:txBody>
      </p:sp>
      <p:sp>
        <p:nvSpPr>
          <p:cNvPr id="159" name="Google Shape;159;p16"/>
          <p:cNvSpPr txBox="1"/>
          <p:nvPr/>
        </p:nvSpPr>
        <p:spPr>
          <a:xfrm>
            <a:off x="4141787" y="6640512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lang="en-US" sz="1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REINFORCE webinar | www.reinforceeu.eu</a:t>
            </a:r>
            <a:endParaRPr/>
          </a:p>
        </p:txBody>
      </p:sp>
      <p:sp>
        <p:nvSpPr>
          <p:cNvPr id="160" name="Google Shape;160;p16"/>
          <p:cNvSpPr txBox="1"/>
          <p:nvPr/>
        </p:nvSpPr>
        <p:spPr>
          <a:xfrm>
            <a:off x="8796337" y="6664325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/>
          </a:p>
        </p:txBody>
      </p:sp>
      <p:pic>
        <p:nvPicPr>
          <p:cNvPr id="161" name="Google Shape;16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72200" y="1014075"/>
            <a:ext cx="4924100" cy="51577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7"/>
          <p:cNvSpPr txBox="1">
            <a:spLocks noGrp="1"/>
          </p:cNvSpPr>
          <p:nvPr>
            <p:ph type="title"/>
          </p:nvPr>
        </p:nvSpPr>
        <p:spPr>
          <a:xfrm>
            <a:off x="2351087" y="34925"/>
            <a:ext cx="92901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 happens when cosmic rays reach the Earth ?</a:t>
            </a:r>
            <a:endParaRPr/>
          </a:p>
        </p:txBody>
      </p:sp>
      <p:sp>
        <p:nvSpPr>
          <p:cNvPr id="167" name="Google Shape;167;p17"/>
          <p:cNvSpPr txBox="1">
            <a:spLocks noGrp="1"/>
          </p:cNvSpPr>
          <p:nvPr>
            <p:ph type="body" idx="1"/>
          </p:nvPr>
        </p:nvSpPr>
        <p:spPr>
          <a:xfrm>
            <a:off x="609600" y="1722400"/>
            <a:ext cx="4239600" cy="454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937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600"/>
              <a:buChar char="•"/>
            </a:pPr>
            <a:r>
              <a:rPr lang="en-US" sz="2600" b="1">
                <a:solidFill>
                  <a:srgbClr val="CCCCCC"/>
                </a:solidFill>
              </a:rPr>
              <a:t>Cosmic rays</a:t>
            </a:r>
            <a:r>
              <a:rPr lang="en-US" sz="2600">
                <a:solidFill>
                  <a:srgbClr val="CCCCCC"/>
                </a:solidFill>
              </a:rPr>
              <a:t> interact with the atmosphere and produce </a:t>
            </a:r>
            <a:r>
              <a:rPr lang="en-US" sz="2600" b="1">
                <a:solidFill>
                  <a:srgbClr val="CCCCCC"/>
                </a:solidFill>
              </a:rPr>
              <a:t>Extensive Air Showers</a:t>
            </a:r>
            <a:r>
              <a:rPr lang="en-US" sz="2600">
                <a:solidFill>
                  <a:srgbClr val="CCCCCC"/>
                </a:solidFill>
              </a:rPr>
              <a:t> </a:t>
            </a:r>
            <a:r>
              <a:rPr lang="en-US" sz="2600" b="1">
                <a:solidFill>
                  <a:srgbClr val="CCCCCC"/>
                </a:solidFill>
              </a:rPr>
              <a:t>(EAS)</a:t>
            </a:r>
            <a:r>
              <a:rPr lang="en-US" sz="2600">
                <a:solidFill>
                  <a:srgbClr val="CCCCCC"/>
                </a:solidFill>
              </a:rPr>
              <a:t>.</a:t>
            </a:r>
            <a:endParaRPr sz="2600">
              <a:solidFill>
                <a:srgbClr val="CCCCCC"/>
              </a:solidFill>
            </a:endParaRPr>
          </a:p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/>
          </a:p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/>
          </a:p>
          <a:p>
            <a:pPr marL="457200" marR="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sz="2600"/>
              <a:t>About</a:t>
            </a:r>
            <a:r>
              <a:rPr lang="en-US" sz="2600" b="1"/>
              <a:t> 100 muons per square meter per second reach the Earth’s surface.</a:t>
            </a:r>
            <a:endParaRPr sz="2600" b="1"/>
          </a:p>
        </p:txBody>
      </p:sp>
      <p:sp>
        <p:nvSpPr>
          <p:cNvPr id="168" name="Google Shape;168;p17"/>
          <p:cNvSpPr txBox="1"/>
          <p:nvPr/>
        </p:nvSpPr>
        <p:spPr>
          <a:xfrm>
            <a:off x="550862" y="6640512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lang="en-US" sz="1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  <a:endParaRPr/>
          </a:p>
        </p:txBody>
      </p:sp>
      <p:sp>
        <p:nvSpPr>
          <p:cNvPr id="169" name="Google Shape;169;p17"/>
          <p:cNvSpPr txBox="1"/>
          <p:nvPr/>
        </p:nvSpPr>
        <p:spPr>
          <a:xfrm>
            <a:off x="4141787" y="6640512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lang="en-US" sz="1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REINFORCE webinar | www.reinforceeu.eu</a:t>
            </a:r>
            <a:endParaRPr/>
          </a:p>
        </p:txBody>
      </p:sp>
      <p:sp>
        <p:nvSpPr>
          <p:cNvPr id="170" name="Google Shape;170;p17"/>
          <p:cNvSpPr txBox="1"/>
          <p:nvPr/>
        </p:nvSpPr>
        <p:spPr>
          <a:xfrm>
            <a:off x="8796337" y="6664325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/>
          </a:p>
        </p:txBody>
      </p:sp>
      <p:pic>
        <p:nvPicPr>
          <p:cNvPr id="171" name="Google Shape;17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55975" y="1023950"/>
            <a:ext cx="4924100" cy="51577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8"/>
          <p:cNvSpPr txBox="1">
            <a:spLocks noGrp="1"/>
          </p:cNvSpPr>
          <p:nvPr>
            <p:ph type="title"/>
          </p:nvPr>
        </p:nvSpPr>
        <p:spPr>
          <a:xfrm>
            <a:off x="2351087" y="34925"/>
            <a:ext cx="92901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How do we use cosmic rays to study geological bodies ?</a:t>
            </a:r>
            <a:endParaRPr sz="3200" b="1">
              <a:solidFill>
                <a:srgbClr val="58585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18"/>
          <p:cNvSpPr txBox="1"/>
          <p:nvPr/>
        </p:nvSpPr>
        <p:spPr>
          <a:xfrm>
            <a:off x="550862" y="6640512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lang="en-US" sz="1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  <a:endParaRPr/>
          </a:p>
        </p:txBody>
      </p:sp>
      <p:sp>
        <p:nvSpPr>
          <p:cNvPr id="178" name="Google Shape;178;p18"/>
          <p:cNvSpPr txBox="1"/>
          <p:nvPr/>
        </p:nvSpPr>
        <p:spPr>
          <a:xfrm>
            <a:off x="4141787" y="6640512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lang="en-US" sz="1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REINFORCE webinar | www.reinforceeu.eu</a:t>
            </a:r>
            <a:endParaRPr/>
          </a:p>
        </p:txBody>
      </p:sp>
      <p:sp>
        <p:nvSpPr>
          <p:cNvPr id="179" name="Google Shape;179;p18"/>
          <p:cNvSpPr txBox="1"/>
          <p:nvPr/>
        </p:nvSpPr>
        <p:spPr>
          <a:xfrm>
            <a:off x="8796337" y="6664325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/>
          </a:p>
        </p:txBody>
      </p:sp>
      <p:pic>
        <p:nvPicPr>
          <p:cNvPr id="180" name="Google Shape;180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46700" y="1177925"/>
            <a:ext cx="8876206" cy="4992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9"/>
          <p:cNvSpPr txBox="1">
            <a:spLocks noGrp="1"/>
          </p:cNvSpPr>
          <p:nvPr>
            <p:ph type="title"/>
          </p:nvPr>
        </p:nvSpPr>
        <p:spPr>
          <a:xfrm>
            <a:off x="2351087" y="34925"/>
            <a:ext cx="92901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How do we use cosmic rays to study geological bodies ?</a:t>
            </a:r>
            <a:endParaRPr sz="3200" b="1">
              <a:solidFill>
                <a:srgbClr val="58585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19"/>
          <p:cNvSpPr txBox="1"/>
          <p:nvPr/>
        </p:nvSpPr>
        <p:spPr>
          <a:xfrm>
            <a:off x="550862" y="6640512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lang="en-US" sz="1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  <a:endParaRPr/>
          </a:p>
        </p:txBody>
      </p:sp>
      <p:sp>
        <p:nvSpPr>
          <p:cNvPr id="187" name="Google Shape;187;p19"/>
          <p:cNvSpPr txBox="1"/>
          <p:nvPr/>
        </p:nvSpPr>
        <p:spPr>
          <a:xfrm>
            <a:off x="4141787" y="6640512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lang="en-US" sz="1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REINFORCE webinar | www.reinforceeu.eu</a:t>
            </a:r>
            <a:endParaRPr/>
          </a:p>
        </p:txBody>
      </p:sp>
      <p:sp>
        <p:nvSpPr>
          <p:cNvPr id="188" name="Google Shape;188;p19"/>
          <p:cNvSpPr txBox="1"/>
          <p:nvPr/>
        </p:nvSpPr>
        <p:spPr>
          <a:xfrm>
            <a:off x="8796337" y="6664325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/>
          </a:p>
        </p:txBody>
      </p:sp>
      <p:pic>
        <p:nvPicPr>
          <p:cNvPr id="189" name="Google Shape;189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46700" y="1177925"/>
            <a:ext cx="8876206" cy="4992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0"/>
          <p:cNvSpPr txBox="1">
            <a:spLocks noGrp="1"/>
          </p:cNvSpPr>
          <p:nvPr>
            <p:ph type="title"/>
          </p:nvPr>
        </p:nvSpPr>
        <p:spPr>
          <a:xfrm>
            <a:off x="2351087" y="34925"/>
            <a:ext cx="92901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How do we use cosmic rays to study geological bodies ?</a:t>
            </a:r>
            <a:endParaRPr sz="3200" b="1">
              <a:solidFill>
                <a:srgbClr val="58585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20"/>
          <p:cNvSpPr txBox="1"/>
          <p:nvPr/>
        </p:nvSpPr>
        <p:spPr>
          <a:xfrm>
            <a:off x="550862" y="6640512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lang="en-US" sz="1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  <a:endParaRPr/>
          </a:p>
        </p:txBody>
      </p:sp>
      <p:sp>
        <p:nvSpPr>
          <p:cNvPr id="196" name="Google Shape;196;p20"/>
          <p:cNvSpPr txBox="1"/>
          <p:nvPr/>
        </p:nvSpPr>
        <p:spPr>
          <a:xfrm>
            <a:off x="4141787" y="6640512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lang="en-US" sz="1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REINFORCE webinar | www.reinforceeu.eu</a:t>
            </a:r>
            <a:endParaRPr/>
          </a:p>
        </p:txBody>
      </p:sp>
      <p:sp>
        <p:nvSpPr>
          <p:cNvPr id="197" name="Google Shape;197;p20"/>
          <p:cNvSpPr txBox="1"/>
          <p:nvPr/>
        </p:nvSpPr>
        <p:spPr>
          <a:xfrm>
            <a:off x="8796337" y="6664325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/>
          </a:p>
        </p:txBody>
      </p:sp>
      <p:pic>
        <p:nvPicPr>
          <p:cNvPr id="198" name="Google Shape;198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46700" y="1177925"/>
            <a:ext cx="8876206" cy="4992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1"/>
          <p:cNvSpPr txBox="1">
            <a:spLocks noGrp="1"/>
          </p:cNvSpPr>
          <p:nvPr>
            <p:ph type="body" idx="1"/>
          </p:nvPr>
        </p:nvSpPr>
        <p:spPr>
          <a:xfrm>
            <a:off x="2746375" y="5445125"/>
            <a:ext cx="2159000" cy="360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www.reinforceeu.eu</a:t>
            </a:r>
            <a:endParaRPr/>
          </a:p>
        </p:txBody>
      </p:sp>
      <p:sp>
        <p:nvSpPr>
          <p:cNvPr id="204" name="Google Shape;204;p21"/>
          <p:cNvSpPr txBox="1">
            <a:spLocks noGrp="1"/>
          </p:cNvSpPr>
          <p:nvPr>
            <p:ph type="body" idx="2"/>
          </p:nvPr>
        </p:nvSpPr>
        <p:spPr>
          <a:xfrm>
            <a:off x="4886325" y="5445125"/>
            <a:ext cx="2160587" cy="360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company/reinforceeu</a:t>
            </a:r>
            <a:endParaRPr/>
          </a:p>
        </p:txBody>
      </p:sp>
      <p:sp>
        <p:nvSpPr>
          <p:cNvPr id="205" name="Google Shape;205;p21"/>
          <p:cNvSpPr txBox="1">
            <a:spLocks noGrp="1"/>
          </p:cNvSpPr>
          <p:nvPr>
            <p:ph type="body" idx="3"/>
          </p:nvPr>
        </p:nvSpPr>
        <p:spPr>
          <a:xfrm>
            <a:off x="7027862" y="5445125"/>
            <a:ext cx="2160587" cy="360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@ReinforceEU</a:t>
            </a:r>
            <a:endParaRPr/>
          </a:p>
        </p:txBody>
      </p:sp>
      <p:sp>
        <p:nvSpPr>
          <p:cNvPr id="206" name="Google Shape;206;p21"/>
          <p:cNvSpPr txBox="1">
            <a:spLocks noGrp="1"/>
          </p:cNvSpPr>
          <p:nvPr>
            <p:ph type="title"/>
          </p:nvPr>
        </p:nvSpPr>
        <p:spPr>
          <a:xfrm>
            <a:off x="1301750" y="2743200"/>
            <a:ext cx="9329737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A"/>
              </a:buClr>
              <a:buSzPts val="3200"/>
              <a:buFont typeface="Arial"/>
              <a:buNone/>
            </a:pPr>
            <a:r>
              <a:rPr lang="en-US" sz="3200" b="1" i="0" u="none">
                <a:solidFill>
                  <a:srgbClr val="58585A"/>
                </a:solidFill>
                <a:latin typeface="Arial"/>
                <a:ea typeface="Arial"/>
                <a:cs typeface="Arial"/>
                <a:sym typeface="Arial"/>
              </a:rPr>
              <a:t>Join our community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8"/>
          <p:cNvSpPr txBox="1">
            <a:spLocks noGrp="1"/>
          </p:cNvSpPr>
          <p:nvPr>
            <p:ph type="body" idx="1"/>
          </p:nvPr>
        </p:nvSpPr>
        <p:spPr>
          <a:xfrm>
            <a:off x="390525" y="1276371"/>
            <a:ext cx="10972800" cy="47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-US" sz="2600" b="1"/>
              <a:t>Cosmic rays</a:t>
            </a:r>
            <a:r>
              <a:rPr lang="en-US" sz="2600"/>
              <a:t> are </a:t>
            </a:r>
            <a:r>
              <a:rPr lang="en-US" sz="2600" b="1"/>
              <a:t>high-energy particles </a:t>
            </a:r>
            <a:r>
              <a:rPr lang="en-US" sz="2600"/>
              <a:t>that travel through </a:t>
            </a:r>
            <a:r>
              <a:rPr lang="en-US" sz="2600" b="1"/>
              <a:t>space </a:t>
            </a:r>
            <a:r>
              <a:rPr lang="en-US" sz="2600"/>
              <a:t>at nearly the </a:t>
            </a:r>
            <a:r>
              <a:rPr lang="en-US" sz="2600" b="1"/>
              <a:t>speed of light</a:t>
            </a:r>
            <a:r>
              <a:rPr lang="en-US" sz="2600"/>
              <a:t>.</a:t>
            </a:r>
            <a:endParaRPr sz="2200"/>
          </a:p>
          <a:p>
            <a:pPr marL="342900" marR="0" lvl="0" indent="-165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8"/>
          <p:cNvSpPr txBox="1">
            <a:spLocks noGrp="1"/>
          </p:cNvSpPr>
          <p:nvPr>
            <p:ph type="title"/>
          </p:nvPr>
        </p:nvSpPr>
        <p:spPr>
          <a:xfrm>
            <a:off x="2351087" y="34925"/>
            <a:ext cx="929005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 are cosmic rays ?</a:t>
            </a:r>
            <a:endParaRPr sz="3200" b="1">
              <a:solidFill>
                <a:srgbClr val="58585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8"/>
          <p:cNvSpPr txBox="1"/>
          <p:nvPr/>
        </p:nvSpPr>
        <p:spPr>
          <a:xfrm>
            <a:off x="550862" y="664051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lang="en-US" sz="1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  <a:endParaRPr/>
          </a:p>
        </p:txBody>
      </p:sp>
      <p:sp>
        <p:nvSpPr>
          <p:cNvPr id="77" name="Google Shape;77;p8"/>
          <p:cNvSpPr txBox="1"/>
          <p:nvPr/>
        </p:nvSpPr>
        <p:spPr>
          <a:xfrm>
            <a:off x="4141787" y="664051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lang="en-US" sz="1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REINFORCE webinar | www.reinforceeu.eu</a:t>
            </a:r>
            <a:endParaRPr/>
          </a:p>
        </p:txBody>
      </p:sp>
      <p:sp>
        <p:nvSpPr>
          <p:cNvPr id="78" name="Google Shape;78;p8"/>
          <p:cNvSpPr txBox="1"/>
          <p:nvPr/>
        </p:nvSpPr>
        <p:spPr>
          <a:xfrm>
            <a:off x="8796337" y="6664325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/>
          </a:p>
        </p:txBody>
      </p:sp>
      <p:pic>
        <p:nvPicPr>
          <p:cNvPr id="79" name="Google Shape;79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8287" y="2446486"/>
            <a:ext cx="9113124" cy="2949273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8"/>
          <p:cNvSpPr txBox="1"/>
          <p:nvPr/>
        </p:nvSpPr>
        <p:spPr>
          <a:xfrm>
            <a:off x="2774000" y="5554650"/>
            <a:ext cx="69417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1">
                <a:solidFill>
                  <a:srgbClr val="595959"/>
                </a:solidFill>
              </a:rPr>
              <a:t>Illustration of cosmic rays reaching and interacting with the Earth’s atmosphere, producing air showers where muons are generated.</a:t>
            </a:r>
            <a:endParaRPr sz="1600" i="1"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9"/>
          <p:cNvSpPr txBox="1">
            <a:spLocks noGrp="1"/>
          </p:cNvSpPr>
          <p:nvPr>
            <p:ph type="body" idx="1"/>
          </p:nvPr>
        </p:nvSpPr>
        <p:spPr>
          <a:xfrm>
            <a:off x="390525" y="1276372"/>
            <a:ext cx="10972800" cy="10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-US" sz="2600" b="1"/>
              <a:t>Cosmic ray particles</a:t>
            </a:r>
            <a:r>
              <a:rPr lang="en-US" sz="2600"/>
              <a:t> hit the </a:t>
            </a:r>
            <a:r>
              <a:rPr lang="en-US" sz="2600" b="1"/>
              <a:t>Earth’s atmosphere</a:t>
            </a:r>
            <a:r>
              <a:rPr lang="en-US" sz="2600"/>
              <a:t> at the </a:t>
            </a:r>
            <a:r>
              <a:rPr lang="en-US" sz="2600" b="1"/>
              <a:t>rate of about 1000 per square meter per second.</a:t>
            </a:r>
            <a:endParaRPr sz="2600" b="1"/>
          </a:p>
          <a:p>
            <a:pPr marL="342900" marR="0" lvl="0" indent="-165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9"/>
          <p:cNvSpPr txBox="1">
            <a:spLocks noGrp="1"/>
          </p:cNvSpPr>
          <p:nvPr>
            <p:ph type="title"/>
          </p:nvPr>
        </p:nvSpPr>
        <p:spPr>
          <a:xfrm>
            <a:off x="2351087" y="34925"/>
            <a:ext cx="92901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 are cosmic rays ?</a:t>
            </a:r>
            <a:endParaRPr sz="3200" b="1">
              <a:solidFill>
                <a:srgbClr val="58585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9"/>
          <p:cNvSpPr txBox="1"/>
          <p:nvPr/>
        </p:nvSpPr>
        <p:spPr>
          <a:xfrm>
            <a:off x="550862" y="6640512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lang="en-US" sz="1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  <a:endParaRPr/>
          </a:p>
        </p:txBody>
      </p:sp>
      <p:sp>
        <p:nvSpPr>
          <p:cNvPr id="88" name="Google Shape;88;p9"/>
          <p:cNvSpPr txBox="1"/>
          <p:nvPr/>
        </p:nvSpPr>
        <p:spPr>
          <a:xfrm>
            <a:off x="4141787" y="6640512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lang="en-US" sz="1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REINFORCE webinar | www.reinforceeu.eu</a:t>
            </a:r>
            <a:endParaRPr/>
          </a:p>
        </p:txBody>
      </p:sp>
      <p:sp>
        <p:nvSpPr>
          <p:cNvPr id="89" name="Google Shape;89;p9"/>
          <p:cNvSpPr txBox="1"/>
          <p:nvPr/>
        </p:nvSpPr>
        <p:spPr>
          <a:xfrm>
            <a:off x="8796337" y="6664325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/>
          </a:p>
        </p:txBody>
      </p:sp>
      <p:pic>
        <p:nvPicPr>
          <p:cNvPr id="90" name="Google Shape;90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8287" y="2446486"/>
            <a:ext cx="9113124" cy="2949273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9"/>
          <p:cNvSpPr txBox="1"/>
          <p:nvPr/>
        </p:nvSpPr>
        <p:spPr>
          <a:xfrm>
            <a:off x="2774000" y="5554650"/>
            <a:ext cx="69417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1">
                <a:solidFill>
                  <a:srgbClr val="595959"/>
                </a:solidFill>
              </a:rPr>
              <a:t>Illustration of cosmic rays reaching and interacting with the Earth’s atmosphere, producing air showers where muons are generated.</a:t>
            </a:r>
            <a:endParaRPr sz="1600" i="1"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0"/>
          <p:cNvSpPr txBox="1">
            <a:spLocks noGrp="1"/>
          </p:cNvSpPr>
          <p:nvPr>
            <p:ph type="body" idx="1"/>
          </p:nvPr>
        </p:nvSpPr>
        <p:spPr>
          <a:xfrm>
            <a:off x="390525" y="1504975"/>
            <a:ext cx="5808900" cy="428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-US" sz="2600"/>
              <a:t>In 1912, physicist Victor Hess flew a series of high-altitude balloon flights (up to 5,300 meters).</a:t>
            </a:r>
            <a:endParaRPr sz="2600"/>
          </a:p>
        </p:txBody>
      </p:sp>
      <p:sp>
        <p:nvSpPr>
          <p:cNvPr id="97" name="Google Shape;97;p10"/>
          <p:cNvSpPr txBox="1">
            <a:spLocks noGrp="1"/>
          </p:cNvSpPr>
          <p:nvPr>
            <p:ph type="title"/>
          </p:nvPr>
        </p:nvSpPr>
        <p:spPr>
          <a:xfrm>
            <a:off x="2351087" y="34925"/>
            <a:ext cx="92901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When were cosmic rays discovered ?</a:t>
            </a:r>
            <a:endParaRPr sz="3200" b="1">
              <a:solidFill>
                <a:srgbClr val="58585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10"/>
          <p:cNvSpPr txBox="1"/>
          <p:nvPr/>
        </p:nvSpPr>
        <p:spPr>
          <a:xfrm>
            <a:off x="550862" y="6640512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lang="en-US" sz="1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  <a:endParaRPr/>
          </a:p>
        </p:txBody>
      </p:sp>
      <p:sp>
        <p:nvSpPr>
          <p:cNvPr id="99" name="Google Shape;99;p10"/>
          <p:cNvSpPr txBox="1"/>
          <p:nvPr/>
        </p:nvSpPr>
        <p:spPr>
          <a:xfrm>
            <a:off x="4141787" y="6640512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lang="en-US" sz="1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REINFORCE webinar | www.reinforceeu.eu</a:t>
            </a:r>
            <a:endParaRPr/>
          </a:p>
        </p:txBody>
      </p:sp>
      <p:sp>
        <p:nvSpPr>
          <p:cNvPr id="100" name="Google Shape;100;p10"/>
          <p:cNvSpPr txBox="1"/>
          <p:nvPr/>
        </p:nvSpPr>
        <p:spPr>
          <a:xfrm>
            <a:off x="8796337" y="6664325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/>
          </a:p>
        </p:txBody>
      </p:sp>
      <p:pic>
        <p:nvPicPr>
          <p:cNvPr id="101" name="Google Shape;101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80646" y="1693524"/>
            <a:ext cx="4990150" cy="3843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1"/>
          <p:cNvSpPr txBox="1">
            <a:spLocks noGrp="1"/>
          </p:cNvSpPr>
          <p:nvPr>
            <p:ph type="body" idx="1"/>
          </p:nvPr>
        </p:nvSpPr>
        <p:spPr>
          <a:xfrm>
            <a:off x="390525" y="1504975"/>
            <a:ext cx="5808900" cy="428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937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600"/>
              <a:buChar char="●"/>
            </a:pPr>
            <a:r>
              <a:rPr lang="en-US" sz="2600">
                <a:solidFill>
                  <a:srgbClr val="CCCCCC"/>
                </a:solidFill>
              </a:rPr>
              <a:t>In 1912, physicist Victor Hess flew a series of high-altitude balloon flights (up to 5,300 meters).</a:t>
            </a:r>
            <a:endParaRPr sz="2600">
              <a:solidFill>
                <a:srgbClr val="CCCCCC"/>
              </a:solidFill>
            </a:endParaRPr>
          </a:p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/>
          </a:p>
          <a:p>
            <a:pPr marL="457200" marR="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-US" sz="2600"/>
              <a:t>He discovered that </a:t>
            </a:r>
            <a:r>
              <a:rPr lang="en-US" sz="2600" b="1"/>
              <a:t>“a radiation of very great penetrating power enters our atmosphere from above</a:t>
            </a:r>
            <a:r>
              <a:rPr lang="en-US" sz="2600"/>
              <a:t>”.</a:t>
            </a:r>
            <a:endParaRPr sz="2600"/>
          </a:p>
        </p:txBody>
      </p:sp>
      <p:sp>
        <p:nvSpPr>
          <p:cNvPr id="107" name="Google Shape;107;p11"/>
          <p:cNvSpPr txBox="1">
            <a:spLocks noGrp="1"/>
          </p:cNvSpPr>
          <p:nvPr>
            <p:ph type="title"/>
          </p:nvPr>
        </p:nvSpPr>
        <p:spPr>
          <a:xfrm>
            <a:off x="2351087" y="34925"/>
            <a:ext cx="92901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When were cosmic rays discovered ?</a:t>
            </a:r>
            <a:endParaRPr sz="3200" b="1">
              <a:solidFill>
                <a:srgbClr val="58585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11"/>
          <p:cNvSpPr txBox="1"/>
          <p:nvPr/>
        </p:nvSpPr>
        <p:spPr>
          <a:xfrm>
            <a:off x="550862" y="6640512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lang="en-US" sz="1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  <a:endParaRPr/>
          </a:p>
        </p:txBody>
      </p:sp>
      <p:sp>
        <p:nvSpPr>
          <p:cNvPr id="109" name="Google Shape;109;p11"/>
          <p:cNvSpPr txBox="1"/>
          <p:nvPr/>
        </p:nvSpPr>
        <p:spPr>
          <a:xfrm>
            <a:off x="4141787" y="6640512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lang="en-US" sz="1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REINFORCE webinar | www.reinforceeu.eu</a:t>
            </a:r>
            <a:endParaRPr/>
          </a:p>
        </p:txBody>
      </p:sp>
      <p:sp>
        <p:nvSpPr>
          <p:cNvPr id="110" name="Google Shape;110;p11"/>
          <p:cNvSpPr txBox="1"/>
          <p:nvPr/>
        </p:nvSpPr>
        <p:spPr>
          <a:xfrm>
            <a:off x="8796337" y="6664325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/>
          </a:p>
        </p:txBody>
      </p:sp>
      <p:pic>
        <p:nvPicPr>
          <p:cNvPr id="111" name="Google Shape;111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80646" y="1693524"/>
            <a:ext cx="4990150" cy="3843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2"/>
          <p:cNvSpPr txBox="1">
            <a:spLocks noGrp="1"/>
          </p:cNvSpPr>
          <p:nvPr>
            <p:ph type="body" idx="1"/>
          </p:nvPr>
        </p:nvSpPr>
        <p:spPr>
          <a:xfrm>
            <a:off x="390525" y="1504975"/>
            <a:ext cx="5808900" cy="428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937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600"/>
              <a:buChar char="●"/>
            </a:pPr>
            <a:r>
              <a:rPr lang="en-US" sz="2600">
                <a:solidFill>
                  <a:srgbClr val="CCCCCC"/>
                </a:solidFill>
              </a:rPr>
              <a:t>In 1912, physicist Victor Hess flew a series of high-altitude balloon flights (up to 5,300 meters).</a:t>
            </a:r>
            <a:endParaRPr sz="2600">
              <a:solidFill>
                <a:srgbClr val="CCCCCC"/>
              </a:solidFill>
            </a:endParaRPr>
          </a:p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/>
          </a:p>
          <a:p>
            <a:pPr marL="457200" marR="0" lvl="0" indent="-3937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600"/>
              <a:buChar char="●"/>
            </a:pPr>
            <a:r>
              <a:rPr lang="en-US" sz="2600">
                <a:solidFill>
                  <a:srgbClr val="CCCCCC"/>
                </a:solidFill>
              </a:rPr>
              <a:t>He discovered that </a:t>
            </a:r>
            <a:r>
              <a:rPr lang="en-US" sz="2600" b="1">
                <a:solidFill>
                  <a:srgbClr val="CCCCCC"/>
                </a:solidFill>
              </a:rPr>
              <a:t>“a radiation of very great penetrating power enters our atmosphere from above</a:t>
            </a:r>
            <a:r>
              <a:rPr lang="en-US" sz="2600">
                <a:solidFill>
                  <a:srgbClr val="CCCCCC"/>
                </a:solidFill>
              </a:rPr>
              <a:t>”.</a:t>
            </a:r>
            <a:endParaRPr sz="2600">
              <a:solidFill>
                <a:srgbClr val="CCCCCC"/>
              </a:solidFill>
            </a:endParaRPr>
          </a:p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/>
          </a:p>
          <a:p>
            <a:pPr marL="457200" marR="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-US" sz="2600"/>
              <a:t>The Sun was not the only source.</a:t>
            </a:r>
            <a:endParaRPr sz="2600"/>
          </a:p>
        </p:txBody>
      </p:sp>
      <p:sp>
        <p:nvSpPr>
          <p:cNvPr id="117" name="Google Shape;117;p12"/>
          <p:cNvSpPr txBox="1">
            <a:spLocks noGrp="1"/>
          </p:cNvSpPr>
          <p:nvPr>
            <p:ph type="title"/>
          </p:nvPr>
        </p:nvSpPr>
        <p:spPr>
          <a:xfrm>
            <a:off x="2351087" y="34925"/>
            <a:ext cx="92901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When were cosmic rays discovered ?</a:t>
            </a:r>
            <a:endParaRPr sz="3200" b="1">
              <a:solidFill>
                <a:srgbClr val="58585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2"/>
          <p:cNvSpPr txBox="1"/>
          <p:nvPr/>
        </p:nvSpPr>
        <p:spPr>
          <a:xfrm>
            <a:off x="550862" y="6640512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lang="en-US" sz="1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  <a:endParaRPr/>
          </a:p>
        </p:txBody>
      </p:sp>
      <p:sp>
        <p:nvSpPr>
          <p:cNvPr id="119" name="Google Shape;119;p12"/>
          <p:cNvSpPr txBox="1"/>
          <p:nvPr/>
        </p:nvSpPr>
        <p:spPr>
          <a:xfrm>
            <a:off x="4141787" y="6640512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lang="en-US" sz="1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REINFORCE webinar | www.reinforceeu.eu</a:t>
            </a:r>
            <a:endParaRPr/>
          </a:p>
        </p:txBody>
      </p:sp>
      <p:sp>
        <p:nvSpPr>
          <p:cNvPr id="120" name="Google Shape;120;p12"/>
          <p:cNvSpPr txBox="1"/>
          <p:nvPr/>
        </p:nvSpPr>
        <p:spPr>
          <a:xfrm>
            <a:off x="8796337" y="6664325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/>
          </a:p>
        </p:txBody>
      </p:sp>
      <p:pic>
        <p:nvPicPr>
          <p:cNvPr id="121" name="Google Shape;121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80646" y="1693524"/>
            <a:ext cx="4990150" cy="3843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3"/>
          <p:cNvSpPr txBox="1">
            <a:spLocks noGrp="1"/>
          </p:cNvSpPr>
          <p:nvPr>
            <p:ph type="title"/>
          </p:nvPr>
        </p:nvSpPr>
        <p:spPr>
          <a:xfrm>
            <a:off x="2351087" y="34925"/>
            <a:ext cx="92901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Where do cosmic rays come from ?</a:t>
            </a:r>
            <a:endParaRPr sz="3200" b="1">
              <a:solidFill>
                <a:srgbClr val="58585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13"/>
          <p:cNvSpPr txBox="1"/>
          <p:nvPr/>
        </p:nvSpPr>
        <p:spPr>
          <a:xfrm>
            <a:off x="550862" y="6640512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lang="en-US" sz="1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  <a:endParaRPr/>
          </a:p>
        </p:txBody>
      </p:sp>
      <p:sp>
        <p:nvSpPr>
          <p:cNvPr id="128" name="Google Shape;128;p13"/>
          <p:cNvSpPr txBox="1"/>
          <p:nvPr/>
        </p:nvSpPr>
        <p:spPr>
          <a:xfrm>
            <a:off x="4141787" y="6640512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lang="en-US" sz="1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REINFORCE webinar | www.reinforceeu.eu</a:t>
            </a:r>
            <a:endParaRPr/>
          </a:p>
        </p:txBody>
      </p:sp>
      <p:sp>
        <p:nvSpPr>
          <p:cNvPr id="129" name="Google Shape;129;p13"/>
          <p:cNvSpPr txBox="1"/>
          <p:nvPr/>
        </p:nvSpPr>
        <p:spPr>
          <a:xfrm>
            <a:off x="8796337" y="6664325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/>
          </a:p>
        </p:txBody>
      </p:sp>
      <p:pic>
        <p:nvPicPr>
          <p:cNvPr id="130" name="Google Shape;130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05350" y="1590825"/>
            <a:ext cx="7145275" cy="4019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3"/>
          <p:cNvSpPr txBox="1">
            <a:spLocks noGrp="1"/>
          </p:cNvSpPr>
          <p:nvPr>
            <p:ph type="body" idx="1"/>
          </p:nvPr>
        </p:nvSpPr>
        <p:spPr>
          <a:xfrm>
            <a:off x="390525" y="1276375"/>
            <a:ext cx="41673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-US" sz="2600" b="1"/>
              <a:t>This is not yet fully known. 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4"/>
          <p:cNvSpPr txBox="1">
            <a:spLocks noGrp="1"/>
          </p:cNvSpPr>
          <p:nvPr>
            <p:ph type="title"/>
          </p:nvPr>
        </p:nvSpPr>
        <p:spPr>
          <a:xfrm>
            <a:off x="2351087" y="34925"/>
            <a:ext cx="92901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Where do cosmic rays come from ?</a:t>
            </a:r>
            <a:endParaRPr sz="3200" b="1">
              <a:solidFill>
                <a:srgbClr val="58585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14"/>
          <p:cNvSpPr txBox="1"/>
          <p:nvPr/>
        </p:nvSpPr>
        <p:spPr>
          <a:xfrm>
            <a:off x="550862" y="6640512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lang="en-US" sz="1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  <a:endParaRPr/>
          </a:p>
        </p:txBody>
      </p:sp>
      <p:sp>
        <p:nvSpPr>
          <p:cNvPr id="138" name="Google Shape;138;p14"/>
          <p:cNvSpPr txBox="1"/>
          <p:nvPr/>
        </p:nvSpPr>
        <p:spPr>
          <a:xfrm>
            <a:off x="4141787" y="6640512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lang="en-US" sz="1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REINFORCE webinar | www.reinforceeu.eu</a:t>
            </a:r>
            <a:endParaRPr/>
          </a:p>
        </p:txBody>
      </p:sp>
      <p:sp>
        <p:nvSpPr>
          <p:cNvPr id="139" name="Google Shape;139;p14"/>
          <p:cNvSpPr txBox="1"/>
          <p:nvPr/>
        </p:nvSpPr>
        <p:spPr>
          <a:xfrm>
            <a:off x="8796337" y="6664325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/>
          </a:p>
        </p:txBody>
      </p:sp>
      <p:pic>
        <p:nvPicPr>
          <p:cNvPr id="140" name="Google Shape;140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05350" y="1590825"/>
            <a:ext cx="7145275" cy="4019225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4"/>
          <p:cNvSpPr txBox="1">
            <a:spLocks noGrp="1"/>
          </p:cNvSpPr>
          <p:nvPr>
            <p:ph type="body" idx="1"/>
          </p:nvPr>
        </p:nvSpPr>
        <p:spPr>
          <a:xfrm>
            <a:off x="390525" y="1276375"/>
            <a:ext cx="4167300" cy="31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937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600"/>
              <a:buChar char="●"/>
            </a:pPr>
            <a:r>
              <a:rPr lang="en-US" sz="2600" b="1">
                <a:solidFill>
                  <a:srgbClr val="CCCCCC"/>
                </a:solidFill>
              </a:rPr>
              <a:t>This is not yet fully known. </a:t>
            </a:r>
            <a:endParaRPr sz="2600" b="1">
              <a:solidFill>
                <a:srgbClr val="CCCCCC"/>
              </a:solidFill>
            </a:endParaRPr>
          </a:p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/>
          </a:p>
          <a:p>
            <a:pPr marL="457200" marR="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-US" sz="2600"/>
              <a:t>Nearly all of them come from outside the </a:t>
            </a:r>
            <a:r>
              <a:rPr lang="en-US" sz="2600" b="1"/>
              <a:t>solar system</a:t>
            </a:r>
            <a:r>
              <a:rPr lang="en-US" sz="2600"/>
              <a:t>, but from within the </a:t>
            </a:r>
            <a:r>
              <a:rPr lang="en-US" sz="2600" b="1"/>
              <a:t>Galaxy</a:t>
            </a:r>
            <a:r>
              <a:rPr lang="en-US" sz="2600"/>
              <a:t>.</a:t>
            </a:r>
            <a:endParaRPr sz="2600"/>
          </a:p>
          <a:p>
            <a:pPr marL="342900" marR="0" lvl="0" indent="-165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5"/>
          <p:cNvSpPr txBox="1">
            <a:spLocks noGrp="1"/>
          </p:cNvSpPr>
          <p:nvPr>
            <p:ph type="title"/>
          </p:nvPr>
        </p:nvSpPr>
        <p:spPr>
          <a:xfrm>
            <a:off x="2351087" y="34925"/>
            <a:ext cx="92901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Where do cosmic rays come from ?</a:t>
            </a:r>
            <a:endParaRPr sz="3200" b="1">
              <a:solidFill>
                <a:srgbClr val="58585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15"/>
          <p:cNvSpPr txBox="1"/>
          <p:nvPr/>
        </p:nvSpPr>
        <p:spPr>
          <a:xfrm>
            <a:off x="550862" y="6640512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lang="en-US" sz="1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  <a:endParaRPr/>
          </a:p>
        </p:txBody>
      </p:sp>
      <p:sp>
        <p:nvSpPr>
          <p:cNvPr id="148" name="Google Shape;148;p15"/>
          <p:cNvSpPr txBox="1"/>
          <p:nvPr/>
        </p:nvSpPr>
        <p:spPr>
          <a:xfrm>
            <a:off x="4141787" y="6640512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lang="en-US" sz="1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REINFORCE webinar | www.reinforceeu.eu</a:t>
            </a:r>
            <a:endParaRPr/>
          </a:p>
        </p:txBody>
      </p:sp>
      <p:sp>
        <p:nvSpPr>
          <p:cNvPr id="149" name="Google Shape;149;p15"/>
          <p:cNvSpPr txBox="1"/>
          <p:nvPr/>
        </p:nvSpPr>
        <p:spPr>
          <a:xfrm>
            <a:off x="8796337" y="6664325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/>
          </a:p>
        </p:txBody>
      </p:sp>
      <p:pic>
        <p:nvPicPr>
          <p:cNvPr id="150" name="Google Shape;150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05350" y="1590825"/>
            <a:ext cx="7145275" cy="4019225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15"/>
          <p:cNvSpPr txBox="1">
            <a:spLocks noGrp="1"/>
          </p:cNvSpPr>
          <p:nvPr>
            <p:ph type="body" idx="1"/>
          </p:nvPr>
        </p:nvSpPr>
        <p:spPr>
          <a:xfrm>
            <a:off x="390525" y="1276375"/>
            <a:ext cx="4167300" cy="48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937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600"/>
              <a:buChar char="●"/>
            </a:pPr>
            <a:r>
              <a:rPr lang="en-US" sz="2600" b="1">
                <a:solidFill>
                  <a:srgbClr val="CCCCCC"/>
                </a:solidFill>
              </a:rPr>
              <a:t>This is not yet fully known. </a:t>
            </a:r>
            <a:endParaRPr sz="2600" b="1">
              <a:solidFill>
                <a:srgbClr val="CCCCCC"/>
              </a:solidFill>
            </a:endParaRPr>
          </a:p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rgbClr val="CCCCCC"/>
              </a:solidFill>
            </a:endParaRPr>
          </a:p>
          <a:p>
            <a:pPr marL="457200" marR="0" lvl="0" indent="-3937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600"/>
              <a:buChar char="●"/>
            </a:pPr>
            <a:r>
              <a:rPr lang="en-US" sz="2600">
                <a:solidFill>
                  <a:srgbClr val="CCCCCC"/>
                </a:solidFill>
              </a:rPr>
              <a:t>Nearly all of them come from outside the </a:t>
            </a:r>
            <a:r>
              <a:rPr lang="en-US" sz="2600" b="1">
                <a:solidFill>
                  <a:srgbClr val="CCCCCC"/>
                </a:solidFill>
              </a:rPr>
              <a:t>solar system</a:t>
            </a:r>
            <a:r>
              <a:rPr lang="en-US" sz="2600">
                <a:solidFill>
                  <a:srgbClr val="CCCCCC"/>
                </a:solidFill>
              </a:rPr>
              <a:t>, but from within the </a:t>
            </a:r>
            <a:r>
              <a:rPr lang="en-US" sz="2600" b="1">
                <a:solidFill>
                  <a:srgbClr val="CCCCCC"/>
                </a:solidFill>
              </a:rPr>
              <a:t>Galaxy</a:t>
            </a:r>
            <a:r>
              <a:rPr lang="en-US" sz="2600">
                <a:solidFill>
                  <a:srgbClr val="CCCCCC"/>
                </a:solidFill>
              </a:rPr>
              <a:t>.</a:t>
            </a:r>
            <a:endParaRPr sz="2600">
              <a:solidFill>
                <a:srgbClr val="CCCCCC"/>
              </a:solidFill>
            </a:endParaRPr>
          </a:p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/>
          </a:p>
          <a:p>
            <a:pPr marL="457200" marR="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-US" sz="2600"/>
              <a:t>The very highest energy cosmic rays may be of </a:t>
            </a:r>
            <a:r>
              <a:rPr lang="en-US" sz="2600" b="1"/>
              <a:t>extragalactic origin</a:t>
            </a:r>
            <a:r>
              <a:rPr lang="en-US" sz="2600"/>
              <a:t>.</a:t>
            </a:r>
            <a:endParaRPr sz="2600"/>
          </a:p>
          <a:p>
            <a:pPr marL="342900" marR="0" lvl="0" indent="-165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Tema di Office">
  <a:themeElements>
    <a:clrScheme name="Personalizzati 9">
      <a:dk1>
        <a:srgbClr val="56585A"/>
      </a:dk1>
      <a:lt1>
        <a:srgbClr val="FFFFFF"/>
      </a:lt1>
      <a:dk2>
        <a:srgbClr val="7F252A"/>
      </a:dk2>
      <a:lt2>
        <a:srgbClr val="61B3E4"/>
      </a:lt2>
      <a:accent1>
        <a:srgbClr val="39AA35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Tema di Office">
  <a:themeElements>
    <a:clrScheme name="Personalizzati 9">
      <a:dk1>
        <a:srgbClr val="56585A"/>
      </a:dk1>
      <a:lt1>
        <a:srgbClr val="FFFFFF"/>
      </a:lt1>
      <a:dk2>
        <a:srgbClr val="7F252A"/>
      </a:dk2>
      <a:lt2>
        <a:srgbClr val="61B3E4"/>
      </a:lt2>
      <a:accent1>
        <a:srgbClr val="39AA35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Tema di Office">
  <a:themeElements>
    <a:clrScheme name="Personalizzati 9">
      <a:dk1>
        <a:srgbClr val="56585A"/>
      </a:dk1>
      <a:lt1>
        <a:srgbClr val="FFFFFF"/>
      </a:lt1>
      <a:dk2>
        <a:srgbClr val="7F252A"/>
      </a:dk2>
      <a:lt2>
        <a:srgbClr val="61B3E4"/>
      </a:lt2>
      <a:accent1>
        <a:srgbClr val="39AA35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545</Words>
  <Application>Microsoft Office PowerPoint</Application>
  <PresentationFormat>Panorámica</PresentationFormat>
  <Paragraphs>86</Paragraphs>
  <Slides>15</Slides>
  <Notes>15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15</vt:i4>
      </vt:variant>
    </vt:vector>
  </HeadingPairs>
  <TitlesOfParts>
    <vt:vector size="22" baseType="lpstr">
      <vt:lpstr>Poppins Medium</vt:lpstr>
      <vt:lpstr>Calibri</vt:lpstr>
      <vt:lpstr>Arial</vt:lpstr>
      <vt:lpstr>Verdana</vt:lpstr>
      <vt:lpstr>1_Tema di Office</vt:lpstr>
      <vt:lpstr>3_Tema di Office</vt:lpstr>
      <vt:lpstr>2_Tema di Office</vt:lpstr>
      <vt:lpstr>How to use cosmic rays in the study of geosciences and archaeology</vt:lpstr>
      <vt:lpstr>What are cosmic rays ?</vt:lpstr>
      <vt:lpstr>What are cosmic rays ?</vt:lpstr>
      <vt:lpstr>When were cosmic rays discovered ?</vt:lpstr>
      <vt:lpstr>When were cosmic rays discovered ?</vt:lpstr>
      <vt:lpstr>When were cosmic rays discovered ?</vt:lpstr>
      <vt:lpstr>Where do cosmic rays come from ?</vt:lpstr>
      <vt:lpstr>Where do cosmic rays come from ?</vt:lpstr>
      <vt:lpstr>Where do cosmic rays come from ?</vt:lpstr>
      <vt:lpstr>What happens when cosmic rays reach the Earth ?</vt:lpstr>
      <vt:lpstr>What happens when cosmic rays reach the Earth ?</vt:lpstr>
      <vt:lpstr>How do we use cosmic rays to study geological bodies ?</vt:lpstr>
      <vt:lpstr>How do we use cosmic rays to study geological bodies ?</vt:lpstr>
      <vt:lpstr>How do we use cosmic rays to study geological bodies ?</vt:lpstr>
      <vt:lpstr>Join our community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use cosmic rays in the study of geosciences and archaeology</dc:title>
  <cp:lastModifiedBy>Matías Tramontini</cp:lastModifiedBy>
  <cp:revision>1</cp:revision>
  <dcterms:modified xsi:type="dcterms:W3CDTF">2021-05-10T13:22:40Z</dcterms:modified>
</cp:coreProperties>
</file>