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 id="2147483650" r:id="rId2"/>
    <p:sldMasterId id="2147483652" r:id="rId3"/>
  </p:sldMasterIdLst>
  <p:notesMasterIdLst>
    <p:notesMasterId r:id="rId21"/>
  </p:notesMasterIdLst>
  <p:sldIdLst>
    <p:sldId id="256" r:id="rId4"/>
    <p:sldId id="266" r:id="rId5"/>
    <p:sldId id="260" r:id="rId6"/>
    <p:sldId id="268" r:id="rId7"/>
    <p:sldId id="269" r:id="rId8"/>
    <p:sldId id="348" r:id="rId9"/>
    <p:sldId id="349" r:id="rId10"/>
    <p:sldId id="350" r:id="rId11"/>
    <p:sldId id="351" r:id="rId12"/>
    <p:sldId id="352" r:id="rId13"/>
    <p:sldId id="353" r:id="rId14"/>
    <p:sldId id="333" r:id="rId15"/>
    <p:sldId id="344" r:id="rId16"/>
    <p:sldId id="345" r:id="rId17"/>
    <p:sldId id="346" r:id="rId18"/>
    <p:sldId id="347" r:id="rId19"/>
    <p:sldId id="265"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Poppins Medium" pitchFamily="2" charset="77"/>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AwKeZC1qdbjt0L1ld42UOOtOWx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ace Mil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381B5F-6B1F-48EC-A9B1-3B0C34C7FC03}">
  <a:tblStyle styleId="{DB381B5F-6B1F-48EC-A9B1-3B0C34C7FC0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75"/>
  </p:normalViewPr>
  <p:slideViewPr>
    <p:cSldViewPr snapToGrid="0">
      <p:cViewPr varScale="1">
        <p:scale>
          <a:sx n="85" d="100"/>
          <a:sy n="85" d="100"/>
        </p:scale>
        <p:origin x="192"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10</a:t>
            </a:fld>
            <a:endParaRPr sz="1400">
              <a:latin typeface="Arial"/>
              <a:ea typeface="Arial"/>
              <a:cs typeface="Arial"/>
              <a:sym typeface="Arial"/>
            </a:endParaRPr>
          </a:p>
        </p:txBody>
      </p:sp>
    </p:spTree>
    <p:extLst>
      <p:ext uri="{BB962C8B-B14F-4D97-AF65-F5344CB8AC3E}">
        <p14:creationId xmlns:p14="http://schemas.microsoft.com/office/powerpoint/2010/main" val="185220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11</a:t>
            </a:fld>
            <a:endParaRPr sz="1400">
              <a:latin typeface="Arial"/>
              <a:ea typeface="Arial"/>
              <a:cs typeface="Arial"/>
              <a:sym typeface="Arial"/>
            </a:endParaRPr>
          </a:p>
        </p:txBody>
      </p:sp>
    </p:spTree>
    <p:extLst>
      <p:ext uri="{BB962C8B-B14F-4D97-AF65-F5344CB8AC3E}">
        <p14:creationId xmlns:p14="http://schemas.microsoft.com/office/powerpoint/2010/main" val="3620610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12</a:t>
            </a:fld>
            <a:endParaRPr sz="1400">
              <a:latin typeface="Arial"/>
              <a:ea typeface="Arial"/>
              <a:cs typeface="Arial"/>
              <a:sym typeface="Arial"/>
            </a:endParaRPr>
          </a:p>
        </p:txBody>
      </p:sp>
    </p:spTree>
    <p:extLst>
      <p:ext uri="{BB962C8B-B14F-4D97-AF65-F5344CB8AC3E}">
        <p14:creationId xmlns:p14="http://schemas.microsoft.com/office/powerpoint/2010/main" val="3613838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13</a:t>
            </a:fld>
            <a:endParaRPr sz="1400">
              <a:latin typeface="Arial"/>
              <a:ea typeface="Arial"/>
              <a:cs typeface="Arial"/>
              <a:sym typeface="Arial"/>
            </a:endParaRPr>
          </a:p>
        </p:txBody>
      </p:sp>
    </p:spTree>
    <p:extLst>
      <p:ext uri="{BB962C8B-B14F-4D97-AF65-F5344CB8AC3E}">
        <p14:creationId xmlns:p14="http://schemas.microsoft.com/office/powerpoint/2010/main" val="2816165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14</a:t>
            </a:fld>
            <a:endParaRPr sz="1400">
              <a:latin typeface="Arial"/>
              <a:ea typeface="Arial"/>
              <a:cs typeface="Arial"/>
              <a:sym typeface="Arial"/>
            </a:endParaRPr>
          </a:p>
        </p:txBody>
      </p:sp>
    </p:spTree>
    <p:extLst>
      <p:ext uri="{BB962C8B-B14F-4D97-AF65-F5344CB8AC3E}">
        <p14:creationId xmlns:p14="http://schemas.microsoft.com/office/powerpoint/2010/main" val="166170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15</a:t>
            </a:fld>
            <a:endParaRPr sz="1400">
              <a:latin typeface="Arial"/>
              <a:ea typeface="Arial"/>
              <a:cs typeface="Arial"/>
              <a:sym typeface="Arial"/>
            </a:endParaRPr>
          </a:p>
        </p:txBody>
      </p:sp>
    </p:spTree>
    <p:extLst>
      <p:ext uri="{BB962C8B-B14F-4D97-AF65-F5344CB8AC3E}">
        <p14:creationId xmlns:p14="http://schemas.microsoft.com/office/powerpoint/2010/main" val="181667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16</a:t>
            </a:fld>
            <a:endParaRPr sz="1400">
              <a:latin typeface="Arial"/>
              <a:ea typeface="Arial"/>
              <a:cs typeface="Arial"/>
              <a:sym typeface="Arial"/>
            </a:endParaRPr>
          </a:p>
        </p:txBody>
      </p:sp>
    </p:spTree>
    <p:extLst>
      <p:ext uri="{BB962C8B-B14F-4D97-AF65-F5344CB8AC3E}">
        <p14:creationId xmlns:p14="http://schemas.microsoft.com/office/powerpoint/2010/main" val="3766032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1592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091ca2c4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1091ca2c49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11091ca2c49_0_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a:t>
            </a:fld>
            <a:endParaRPr sz="14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091ca2c4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1091ca2c49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2" name="Google Shape;112;g11091ca2c49_0_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a:t>
            </a:fld>
            <a:endParaRPr sz="1400" dirty="0">
              <a:latin typeface="Arial"/>
              <a:ea typeface="Arial"/>
              <a:cs typeface="Arial"/>
              <a:sym typeface="Arial"/>
            </a:endParaRPr>
          </a:p>
        </p:txBody>
      </p:sp>
    </p:spTree>
    <p:extLst>
      <p:ext uri="{BB962C8B-B14F-4D97-AF65-F5344CB8AC3E}">
        <p14:creationId xmlns:p14="http://schemas.microsoft.com/office/powerpoint/2010/main" val="166079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091ca2c4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1091ca2c49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2" name="Google Shape;112;g11091ca2c49_0_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a:t>
            </a:fld>
            <a:endParaRPr sz="1400" dirty="0">
              <a:latin typeface="Arial"/>
              <a:ea typeface="Arial"/>
              <a:cs typeface="Arial"/>
              <a:sym typeface="Arial"/>
            </a:endParaRPr>
          </a:p>
        </p:txBody>
      </p:sp>
    </p:spTree>
    <p:extLst>
      <p:ext uri="{BB962C8B-B14F-4D97-AF65-F5344CB8AC3E}">
        <p14:creationId xmlns:p14="http://schemas.microsoft.com/office/powerpoint/2010/main" val="3859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6</a:t>
            </a:fld>
            <a:endParaRPr sz="1400">
              <a:latin typeface="Arial"/>
              <a:ea typeface="Arial"/>
              <a:cs typeface="Arial"/>
              <a:sym typeface="Arial"/>
            </a:endParaRPr>
          </a:p>
        </p:txBody>
      </p:sp>
    </p:spTree>
    <p:extLst>
      <p:ext uri="{BB962C8B-B14F-4D97-AF65-F5344CB8AC3E}">
        <p14:creationId xmlns:p14="http://schemas.microsoft.com/office/powerpoint/2010/main" val="105132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7</a:t>
            </a:fld>
            <a:endParaRPr sz="1400">
              <a:latin typeface="Arial"/>
              <a:ea typeface="Arial"/>
              <a:cs typeface="Arial"/>
              <a:sym typeface="Arial"/>
            </a:endParaRPr>
          </a:p>
        </p:txBody>
      </p:sp>
    </p:spTree>
    <p:extLst>
      <p:ext uri="{BB962C8B-B14F-4D97-AF65-F5344CB8AC3E}">
        <p14:creationId xmlns:p14="http://schemas.microsoft.com/office/powerpoint/2010/main" val="353432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8</a:t>
            </a:fld>
            <a:endParaRPr sz="1400">
              <a:latin typeface="Arial"/>
              <a:ea typeface="Arial"/>
              <a:cs typeface="Arial"/>
              <a:sym typeface="Arial"/>
            </a:endParaRPr>
          </a:p>
        </p:txBody>
      </p:sp>
    </p:spTree>
    <p:extLst>
      <p:ext uri="{BB962C8B-B14F-4D97-AF65-F5344CB8AC3E}">
        <p14:creationId xmlns:p14="http://schemas.microsoft.com/office/powerpoint/2010/main" val="174069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091ca2c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091ca2c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
        <p:nvSpPr>
          <p:cNvPr id="123" name="Google Shape;123;g11091ca2c4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9</a:t>
            </a:fld>
            <a:endParaRPr sz="1400">
              <a:latin typeface="Arial"/>
              <a:ea typeface="Arial"/>
              <a:cs typeface="Arial"/>
              <a:sym typeface="Arial"/>
            </a:endParaRPr>
          </a:p>
        </p:txBody>
      </p:sp>
    </p:spTree>
    <p:extLst>
      <p:ext uri="{BB962C8B-B14F-4D97-AF65-F5344CB8AC3E}">
        <p14:creationId xmlns:p14="http://schemas.microsoft.com/office/powerpoint/2010/main" val="1579537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23"/>
        <p:cNvGrpSpPr/>
        <p:nvPr/>
      </p:nvGrpSpPr>
      <p:grpSpPr>
        <a:xfrm>
          <a:off x="0" y="0"/>
          <a:ext cx="0" cy="0"/>
          <a:chOff x="0" y="0"/>
          <a:chExt cx="0" cy="0"/>
        </a:xfrm>
      </p:grpSpPr>
      <p:sp>
        <p:nvSpPr>
          <p:cNvPr id="24" name="Google Shape;24;p23"/>
          <p:cNvSpPr txBox="1">
            <a:spLocks noGrp="1"/>
          </p:cNvSpPr>
          <p:nvPr>
            <p:ph type="ctrTitle"/>
          </p:nvPr>
        </p:nvSpPr>
        <p:spPr>
          <a:xfrm>
            <a:off x="551384" y="2603360"/>
            <a:ext cx="6984776" cy="122372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b="1" i="0">
                <a:solidFill>
                  <a:srgbClr val="80252A"/>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subTitle" idx="1"/>
          </p:nvPr>
        </p:nvSpPr>
        <p:spPr>
          <a:xfrm>
            <a:off x="551384" y="4038691"/>
            <a:ext cx="6984776" cy="1094932"/>
          </a:xfrm>
          <a:prstGeom prst="rect">
            <a:avLst/>
          </a:prstGeom>
          <a:noFill/>
          <a:ln>
            <a:noFill/>
          </a:ln>
        </p:spPr>
        <p:txBody>
          <a:bodyPr spcFirstLastPara="1" wrap="square" lIns="91425" tIns="45700" rIns="91425" bIns="45700" anchor="t" anchorCtr="0">
            <a:normAutofit/>
          </a:bodyPr>
          <a:lstStyle>
            <a:lvl1pPr lvl="0" algn="l">
              <a:spcBef>
                <a:spcPts val="480"/>
              </a:spcBef>
              <a:spcAft>
                <a:spcPts val="0"/>
              </a:spcAft>
              <a:buClr>
                <a:srgbClr val="58585A"/>
              </a:buClr>
              <a:buSzPts val="2400"/>
              <a:buFont typeface="Arial"/>
              <a:buNone/>
              <a:defRPr sz="2400">
                <a:solidFill>
                  <a:srgbClr val="58585A"/>
                </a:solidFill>
              </a:defRPr>
            </a:lvl1pPr>
            <a:lvl2pPr lvl="1" algn="ctr">
              <a:spcBef>
                <a:spcPts val="480"/>
              </a:spcBef>
              <a:spcAft>
                <a:spcPts val="0"/>
              </a:spcAft>
              <a:buClr>
                <a:srgbClr val="989899"/>
              </a:buClr>
              <a:buSzPts val="2400"/>
              <a:buFont typeface="Arial"/>
              <a:buNone/>
              <a:defRPr>
                <a:solidFill>
                  <a:srgbClr val="989899"/>
                </a:solidFill>
              </a:defRPr>
            </a:lvl2pPr>
            <a:lvl3pPr lvl="2" algn="ctr">
              <a:spcBef>
                <a:spcPts val="400"/>
              </a:spcBef>
              <a:spcAft>
                <a:spcPts val="0"/>
              </a:spcAft>
              <a:buClr>
                <a:srgbClr val="989899"/>
              </a:buClr>
              <a:buSzPts val="2000"/>
              <a:buFont typeface="Arial"/>
              <a:buNone/>
              <a:defRPr>
                <a:solidFill>
                  <a:srgbClr val="989899"/>
                </a:solidFill>
              </a:defRPr>
            </a:lvl3pPr>
            <a:lvl4pPr lvl="3" algn="ctr">
              <a:spcBef>
                <a:spcPts val="360"/>
              </a:spcBef>
              <a:spcAft>
                <a:spcPts val="0"/>
              </a:spcAft>
              <a:buClr>
                <a:srgbClr val="989899"/>
              </a:buClr>
              <a:buSzPts val="1800"/>
              <a:buFont typeface="Arial"/>
              <a:buNone/>
              <a:defRPr>
                <a:solidFill>
                  <a:srgbClr val="989899"/>
                </a:solidFill>
              </a:defRPr>
            </a:lvl4pPr>
            <a:lvl5pPr lvl="4" algn="ctr">
              <a:spcBef>
                <a:spcPts val="320"/>
              </a:spcBef>
              <a:spcAft>
                <a:spcPts val="0"/>
              </a:spcAft>
              <a:buClr>
                <a:srgbClr val="989899"/>
              </a:buClr>
              <a:buSzPts val="1600"/>
              <a:buFont typeface="Arial"/>
              <a:buNone/>
              <a:defRPr>
                <a:solidFill>
                  <a:srgbClr val="989899"/>
                </a:solidFill>
              </a:defRPr>
            </a:lvl5pPr>
            <a:lvl6pPr lvl="5" algn="ctr">
              <a:spcBef>
                <a:spcPts val="400"/>
              </a:spcBef>
              <a:spcAft>
                <a:spcPts val="0"/>
              </a:spcAft>
              <a:buClr>
                <a:srgbClr val="989899"/>
              </a:buClr>
              <a:buSzPts val="2000"/>
              <a:buNone/>
              <a:defRPr>
                <a:solidFill>
                  <a:srgbClr val="989899"/>
                </a:solidFill>
              </a:defRPr>
            </a:lvl6pPr>
            <a:lvl7pPr lvl="6" algn="ctr">
              <a:spcBef>
                <a:spcPts val="400"/>
              </a:spcBef>
              <a:spcAft>
                <a:spcPts val="0"/>
              </a:spcAft>
              <a:buClr>
                <a:srgbClr val="989899"/>
              </a:buClr>
              <a:buSzPts val="2000"/>
              <a:buNone/>
              <a:defRPr>
                <a:solidFill>
                  <a:srgbClr val="989899"/>
                </a:solidFill>
              </a:defRPr>
            </a:lvl7pPr>
            <a:lvl8pPr lvl="7" algn="ctr">
              <a:spcBef>
                <a:spcPts val="400"/>
              </a:spcBef>
              <a:spcAft>
                <a:spcPts val="0"/>
              </a:spcAft>
              <a:buClr>
                <a:srgbClr val="989899"/>
              </a:buClr>
              <a:buSzPts val="2000"/>
              <a:buNone/>
              <a:defRPr>
                <a:solidFill>
                  <a:srgbClr val="989899"/>
                </a:solidFill>
              </a:defRPr>
            </a:lvl8pPr>
            <a:lvl9pPr lvl="8" algn="ctr">
              <a:spcBef>
                <a:spcPts val="400"/>
              </a:spcBef>
              <a:spcAft>
                <a:spcPts val="0"/>
              </a:spcAft>
              <a:buClr>
                <a:srgbClr val="989899"/>
              </a:buClr>
              <a:buSzPts val="2000"/>
              <a:buNone/>
              <a:defRPr>
                <a:solidFill>
                  <a:srgbClr val="989899"/>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irst page">
  <p:cSld name="1_First page">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2351584" y="34922"/>
            <a:ext cx="9289032"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body" idx="1"/>
          </p:nvPr>
        </p:nvSpPr>
        <p:spPr>
          <a:xfrm>
            <a:off x="609600" y="1340768"/>
            <a:ext cx="10972800" cy="478539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a:solidFill>
                  <a:schemeClr val="dk1"/>
                </a:solidFill>
              </a:defRPr>
            </a:lvl1pPr>
            <a:lvl2pPr marL="914400" lvl="1" indent="-381000" algn="l">
              <a:spcBef>
                <a:spcPts val="480"/>
              </a:spcBef>
              <a:spcAft>
                <a:spcPts val="0"/>
              </a:spcAft>
              <a:buClr>
                <a:schemeClr val="dk1"/>
              </a:buClr>
              <a:buSzPts val="2400"/>
              <a:buFont typeface="Arial"/>
              <a:buChar char="•"/>
              <a:defRPr>
                <a:solidFill>
                  <a:schemeClr val="dk1"/>
                </a:solidFill>
              </a:defRPr>
            </a:lvl2pPr>
            <a:lvl3pPr marL="1371600" lvl="2" indent="-355600" algn="l">
              <a:spcBef>
                <a:spcPts val="400"/>
              </a:spcBef>
              <a:spcAft>
                <a:spcPts val="0"/>
              </a:spcAft>
              <a:buClr>
                <a:schemeClr val="dk1"/>
              </a:buClr>
              <a:buSzPts val="2000"/>
              <a:buFont typeface="Arial"/>
              <a:buChar char="•"/>
              <a:defRPr>
                <a:solidFill>
                  <a:schemeClr val="dk1"/>
                </a:solidFill>
              </a:defRPr>
            </a:lvl3pPr>
            <a:lvl4pPr marL="1828800" lvl="3" indent="-342900" algn="l">
              <a:spcBef>
                <a:spcPts val="360"/>
              </a:spcBef>
              <a:spcAft>
                <a:spcPts val="0"/>
              </a:spcAft>
              <a:buClr>
                <a:schemeClr val="dk1"/>
              </a:buClr>
              <a:buSzPts val="1800"/>
              <a:buFont typeface="Arial"/>
              <a:buChar char="•"/>
              <a:defRPr>
                <a:solidFill>
                  <a:schemeClr val="dk1"/>
                </a:solidFill>
              </a:defRPr>
            </a:lvl4pPr>
            <a:lvl5pPr marL="2286000" lvl="4" indent="-330200" algn="l">
              <a:spcBef>
                <a:spcPts val="320"/>
              </a:spcBef>
              <a:spcAft>
                <a:spcPts val="0"/>
              </a:spcAft>
              <a:buClr>
                <a:schemeClr val="dk1"/>
              </a:buClr>
              <a:buSzPts val="1600"/>
              <a:buFont typeface="Arial"/>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25"/>
          <p:cNvSpPr txBox="1">
            <a:spLocks noGrp="1"/>
          </p:cNvSpPr>
          <p:nvPr>
            <p:ph type="dt" idx="10"/>
          </p:nvPr>
        </p:nvSpPr>
        <p:spPr>
          <a:xfrm>
            <a:off x="550862" y="6640512"/>
            <a:ext cx="284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5"/>
          <p:cNvSpPr txBox="1">
            <a:spLocks noGrp="1"/>
          </p:cNvSpPr>
          <p:nvPr>
            <p:ph type="ftr" idx="11"/>
          </p:nvPr>
        </p:nvSpPr>
        <p:spPr>
          <a:xfrm>
            <a:off x="4141787" y="6640512"/>
            <a:ext cx="3860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
          <p:cNvSpPr txBox="1">
            <a:spLocks noGrp="1"/>
          </p:cNvSpPr>
          <p:nvPr>
            <p:ph type="sldNum" idx="12"/>
          </p:nvPr>
        </p:nvSpPr>
        <p:spPr>
          <a:xfrm>
            <a:off x="8796337" y="6664325"/>
            <a:ext cx="28448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apositiva titolo">
  <p:cSld name="1_Diapositiva titolo">
    <p:spTree>
      <p:nvGrpSpPr>
        <p:cNvPr id="1" name="Shape 59"/>
        <p:cNvGrpSpPr/>
        <p:nvPr/>
      </p:nvGrpSpPr>
      <p:grpSpPr>
        <a:xfrm>
          <a:off x="0" y="0"/>
          <a:ext cx="0" cy="0"/>
          <a:chOff x="0" y="0"/>
          <a:chExt cx="0" cy="0"/>
        </a:xfrm>
      </p:grpSpPr>
      <p:sp>
        <p:nvSpPr>
          <p:cNvPr id="60" name="Google Shape;60;p27"/>
          <p:cNvSpPr txBox="1">
            <a:spLocks noGrp="1"/>
          </p:cNvSpPr>
          <p:nvPr>
            <p:ph type="body" idx="1"/>
          </p:nvPr>
        </p:nvSpPr>
        <p:spPr>
          <a:xfrm>
            <a:off x="2745827" y="5445125"/>
            <a:ext cx="2160240" cy="360363"/>
          </a:xfrm>
          <a:prstGeom prst="rect">
            <a:avLst/>
          </a:prstGeom>
          <a:noFill/>
          <a:ln>
            <a:noFill/>
          </a:ln>
        </p:spPr>
        <p:txBody>
          <a:bodyPr spcFirstLastPara="1" wrap="square" lIns="91425" tIns="45700" rIns="91425" bIns="45700" anchor="t" anchorCtr="0">
            <a:noAutofit/>
          </a:bodyPr>
          <a:lstStyle>
            <a:lvl1pPr marL="457200" lvl="0" indent="-228600" algn="ctr">
              <a:spcBef>
                <a:spcPts val="320"/>
              </a:spcBef>
              <a:spcAft>
                <a:spcPts val="0"/>
              </a:spcAft>
              <a:buClr>
                <a:schemeClr val="lt1"/>
              </a:buClr>
              <a:buSzPts val="1600"/>
              <a:buFont typeface="Arial"/>
              <a:buNone/>
              <a:defRPr sz="16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27"/>
          <p:cNvSpPr txBox="1">
            <a:spLocks noGrp="1"/>
          </p:cNvSpPr>
          <p:nvPr>
            <p:ph type="body" idx="2"/>
          </p:nvPr>
        </p:nvSpPr>
        <p:spPr>
          <a:xfrm>
            <a:off x="4886784" y="5445125"/>
            <a:ext cx="2160240" cy="360363"/>
          </a:xfrm>
          <a:prstGeom prst="rect">
            <a:avLst/>
          </a:prstGeom>
          <a:noFill/>
          <a:ln>
            <a:noFill/>
          </a:ln>
        </p:spPr>
        <p:txBody>
          <a:bodyPr spcFirstLastPara="1" wrap="square" lIns="91425" tIns="45700" rIns="91425" bIns="45700" anchor="t" anchorCtr="0">
            <a:noAutofit/>
          </a:bodyPr>
          <a:lstStyle>
            <a:lvl1pPr marL="457200" lvl="0" indent="-228600" algn="ctr">
              <a:spcBef>
                <a:spcPts val="320"/>
              </a:spcBef>
              <a:spcAft>
                <a:spcPts val="0"/>
              </a:spcAft>
              <a:buClr>
                <a:schemeClr val="lt1"/>
              </a:buClr>
              <a:buSzPts val="1600"/>
              <a:buFont typeface="Arial"/>
              <a:buNone/>
              <a:defRPr sz="16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 name="Google Shape;62;p27"/>
          <p:cNvSpPr txBox="1">
            <a:spLocks noGrp="1"/>
          </p:cNvSpPr>
          <p:nvPr>
            <p:ph type="body" idx="3"/>
          </p:nvPr>
        </p:nvSpPr>
        <p:spPr>
          <a:xfrm>
            <a:off x="7027741" y="5445125"/>
            <a:ext cx="2160240" cy="360363"/>
          </a:xfrm>
          <a:prstGeom prst="rect">
            <a:avLst/>
          </a:prstGeom>
          <a:noFill/>
          <a:ln>
            <a:noFill/>
          </a:ln>
        </p:spPr>
        <p:txBody>
          <a:bodyPr spcFirstLastPara="1" wrap="square" lIns="91425" tIns="45700" rIns="91425" bIns="45700" anchor="t" anchorCtr="0">
            <a:noAutofit/>
          </a:bodyPr>
          <a:lstStyle>
            <a:lvl1pPr marL="457200" lvl="0" indent="-228600" algn="ctr">
              <a:spcBef>
                <a:spcPts val="320"/>
              </a:spcBef>
              <a:spcAft>
                <a:spcPts val="0"/>
              </a:spcAft>
              <a:buClr>
                <a:schemeClr val="lt1"/>
              </a:buClr>
              <a:buSzPts val="1600"/>
              <a:buFont typeface="Arial"/>
              <a:buNone/>
              <a:defRPr sz="16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27"/>
          <p:cNvSpPr txBox="1">
            <a:spLocks noGrp="1"/>
          </p:cNvSpPr>
          <p:nvPr>
            <p:ph type="title"/>
          </p:nvPr>
        </p:nvSpPr>
        <p:spPr>
          <a:xfrm>
            <a:off x="1302035" y="2742756"/>
            <a:ext cx="9329738"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alpha val="11764"/>
          </a:schemeClr>
        </a:solidFill>
        <a:effectLst/>
      </p:bgPr>
    </p:bg>
    <p:spTree>
      <p:nvGrpSpPr>
        <p:cNvPr id="1" name="Shape 9"/>
        <p:cNvGrpSpPr/>
        <p:nvPr/>
      </p:nvGrpSpPr>
      <p:grpSpPr>
        <a:xfrm>
          <a:off x="0" y="0"/>
          <a:ext cx="0" cy="0"/>
          <a:chOff x="0" y="0"/>
          <a:chExt cx="0" cy="0"/>
        </a:xfrm>
      </p:grpSpPr>
      <p:sp>
        <p:nvSpPr>
          <p:cNvPr id="10" name="Google Shape;10;p22"/>
          <p:cNvSpPr txBox="1"/>
          <p:nvPr/>
        </p:nvSpPr>
        <p:spPr>
          <a:xfrm>
            <a:off x="0" y="6323012"/>
            <a:ext cx="12192000" cy="706437"/>
          </a:xfrm>
          <a:prstGeom prst="rect">
            <a:avLst/>
          </a:prstGeom>
          <a:solidFill>
            <a:srgbClr val="8025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1" name="Google Shape;11;p22"/>
          <p:cNvPicPr preferRelativeResize="0"/>
          <p:nvPr/>
        </p:nvPicPr>
        <p:blipFill rotWithShape="1">
          <a:blip r:embed="rId3">
            <a:alphaModFix/>
          </a:blip>
          <a:srcRect/>
          <a:stretch/>
        </p:blipFill>
        <p:spPr>
          <a:xfrm>
            <a:off x="9191625" y="2997200"/>
            <a:ext cx="3000375" cy="2957512"/>
          </a:xfrm>
          <a:prstGeom prst="rect">
            <a:avLst/>
          </a:prstGeom>
          <a:noFill/>
          <a:ln>
            <a:noFill/>
          </a:ln>
        </p:spPr>
      </p:pic>
      <p:pic>
        <p:nvPicPr>
          <p:cNvPr id="12" name="Google Shape;12;p22"/>
          <p:cNvPicPr preferRelativeResize="0"/>
          <p:nvPr/>
        </p:nvPicPr>
        <p:blipFill rotWithShape="1">
          <a:blip r:embed="rId4">
            <a:alphaModFix/>
          </a:blip>
          <a:srcRect/>
          <a:stretch/>
        </p:blipFill>
        <p:spPr>
          <a:xfrm>
            <a:off x="192087" y="214312"/>
            <a:ext cx="2060575" cy="623887"/>
          </a:xfrm>
          <a:prstGeom prst="rect">
            <a:avLst/>
          </a:prstGeom>
          <a:noFill/>
          <a:ln>
            <a:noFill/>
          </a:ln>
        </p:spPr>
      </p:pic>
      <p:sp>
        <p:nvSpPr>
          <p:cNvPr id="13" name="Google Shape;13;p22"/>
          <p:cNvSpPr txBox="1"/>
          <p:nvPr/>
        </p:nvSpPr>
        <p:spPr>
          <a:xfrm>
            <a:off x="0" y="6323012"/>
            <a:ext cx="12192000" cy="173037"/>
          </a:xfrm>
          <a:prstGeom prst="rect">
            <a:avLst/>
          </a:prstGeom>
          <a:solidFill>
            <a:srgbClr val="61B3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 name="Google Shape;14;p22"/>
          <p:cNvSpPr txBox="1"/>
          <p:nvPr/>
        </p:nvSpPr>
        <p:spPr>
          <a:xfrm>
            <a:off x="0" y="-171450"/>
            <a:ext cx="12192000" cy="7200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 name="Google Shape;15;p22"/>
          <p:cNvSpPr txBox="1"/>
          <p:nvPr/>
        </p:nvSpPr>
        <p:spPr>
          <a:xfrm>
            <a:off x="0" y="-173037"/>
            <a:ext cx="12192000" cy="7202487"/>
          </a:xfrm>
          <a:prstGeom prst="rect">
            <a:avLst/>
          </a:prstGeom>
          <a:solidFill>
            <a:schemeClr val="lt2">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6" name="Google Shape;16;p22"/>
          <p:cNvPicPr preferRelativeResize="0"/>
          <p:nvPr/>
        </p:nvPicPr>
        <p:blipFill rotWithShape="1">
          <a:blip r:embed="rId5">
            <a:alphaModFix/>
          </a:blip>
          <a:srcRect/>
          <a:stretch/>
        </p:blipFill>
        <p:spPr>
          <a:xfrm>
            <a:off x="615950" y="-173037"/>
            <a:ext cx="11576050" cy="6511925"/>
          </a:xfrm>
          <a:prstGeom prst="rect">
            <a:avLst/>
          </a:prstGeom>
          <a:noFill/>
          <a:ln>
            <a:noFill/>
          </a:ln>
        </p:spPr>
      </p:pic>
      <p:sp>
        <p:nvSpPr>
          <p:cNvPr id="17" name="Google Shape;17;p22"/>
          <p:cNvSpPr txBox="1"/>
          <p:nvPr/>
        </p:nvSpPr>
        <p:spPr>
          <a:xfrm>
            <a:off x="0" y="6323012"/>
            <a:ext cx="12192000" cy="706437"/>
          </a:xfrm>
          <a:prstGeom prst="rect">
            <a:avLst/>
          </a:prstGeom>
          <a:solidFill>
            <a:srgbClr val="61B3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8" name="Google Shape;18;p22"/>
          <p:cNvPicPr preferRelativeResize="0"/>
          <p:nvPr/>
        </p:nvPicPr>
        <p:blipFill rotWithShape="1">
          <a:blip r:embed="rId6">
            <a:alphaModFix/>
          </a:blip>
          <a:srcRect/>
          <a:stretch/>
        </p:blipFill>
        <p:spPr>
          <a:xfrm>
            <a:off x="550862" y="365125"/>
            <a:ext cx="5745162" cy="1725612"/>
          </a:xfrm>
          <a:prstGeom prst="rect">
            <a:avLst/>
          </a:prstGeom>
          <a:noFill/>
          <a:ln>
            <a:noFill/>
          </a:ln>
        </p:spPr>
      </p:pic>
      <p:pic>
        <p:nvPicPr>
          <p:cNvPr id="19" name="Google Shape;19;p22"/>
          <p:cNvPicPr preferRelativeResize="0"/>
          <p:nvPr/>
        </p:nvPicPr>
        <p:blipFill rotWithShape="1">
          <a:blip r:embed="rId7">
            <a:alphaModFix/>
          </a:blip>
          <a:srcRect/>
          <a:stretch/>
        </p:blipFill>
        <p:spPr>
          <a:xfrm>
            <a:off x="552450" y="6424612"/>
            <a:ext cx="749300" cy="501650"/>
          </a:xfrm>
          <a:prstGeom prst="rect">
            <a:avLst/>
          </a:prstGeom>
          <a:noFill/>
          <a:ln>
            <a:noFill/>
          </a:ln>
        </p:spPr>
      </p:pic>
      <p:sp>
        <p:nvSpPr>
          <p:cNvPr id="20" name="Google Shape;20;p22"/>
          <p:cNvSpPr txBox="1"/>
          <p:nvPr/>
        </p:nvSpPr>
        <p:spPr>
          <a:xfrm>
            <a:off x="1416050" y="6416675"/>
            <a:ext cx="103378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 Copyright 2019 – This project has received funding from the European Union’s Horizon 2020 project call </a:t>
            </a:r>
            <a:endParaRPr/>
          </a:p>
          <a:p>
            <a:pPr marL="0" marR="0" lvl="0" indent="0" algn="l"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H2020-SwafS-2018-2020 funded project Grant Agreement no. 872859</a:t>
            </a:r>
            <a:endParaRPr/>
          </a:p>
        </p:txBody>
      </p:sp>
      <p:sp>
        <p:nvSpPr>
          <p:cNvPr id="21" name="Google Shape;21;p22"/>
          <p:cNvSpPr txBox="1">
            <a:spLocks noGrp="1"/>
          </p:cNvSpPr>
          <p:nvPr>
            <p:ph type="title"/>
          </p:nvPr>
        </p:nvSpPr>
        <p:spPr>
          <a:xfrm>
            <a:off x="2311400" y="34925"/>
            <a:ext cx="9329737"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1" i="0" u="none" strike="noStrike" cap="none">
                <a:solidFill>
                  <a:srgbClr val="58585A"/>
                </a:solidFill>
                <a:latin typeface="Arial"/>
                <a:ea typeface="Arial"/>
                <a:cs typeface="Arial"/>
                <a:sym typeface="Arial"/>
              </a:defRPr>
            </a:lvl1pPr>
            <a:lvl2pPr marR="0" lvl="1" algn="l" rtl="0">
              <a:spcBef>
                <a:spcPts val="0"/>
              </a:spcBef>
              <a:spcAft>
                <a:spcPts val="0"/>
              </a:spcAft>
              <a:buSzPts val="1400"/>
              <a:buNone/>
              <a:defRPr sz="3200" b="1" i="0" u="none" strike="noStrike" cap="none">
                <a:solidFill>
                  <a:srgbClr val="58585A"/>
                </a:solidFill>
                <a:latin typeface="Arial"/>
                <a:ea typeface="Arial"/>
                <a:cs typeface="Arial"/>
                <a:sym typeface="Arial"/>
              </a:defRPr>
            </a:lvl2pPr>
            <a:lvl3pPr marR="0" lvl="2" algn="l" rtl="0">
              <a:spcBef>
                <a:spcPts val="0"/>
              </a:spcBef>
              <a:spcAft>
                <a:spcPts val="0"/>
              </a:spcAft>
              <a:buSzPts val="1400"/>
              <a:buNone/>
              <a:defRPr sz="3200" b="1" i="0" u="none" strike="noStrike" cap="none">
                <a:solidFill>
                  <a:srgbClr val="58585A"/>
                </a:solidFill>
                <a:latin typeface="Arial"/>
                <a:ea typeface="Arial"/>
                <a:cs typeface="Arial"/>
                <a:sym typeface="Arial"/>
              </a:defRPr>
            </a:lvl3pPr>
            <a:lvl4pPr marR="0" lvl="3" algn="l" rtl="0">
              <a:spcBef>
                <a:spcPts val="0"/>
              </a:spcBef>
              <a:spcAft>
                <a:spcPts val="0"/>
              </a:spcAft>
              <a:buSzPts val="1400"/>
              <a:buNone/>
              <a:defRPr sz="3200" b="1" i="0" u="none" strike="noStrike" cap="none">
                <a:solidFill>
                  <a:srgbClr val="58585A"/>
                </a:solidFill>
                <a:latin typeface="Arial"/>
                <a:ea typeface="Arial"/>
                <a:cs typeface="Arial"/>
                <a:sym typeface="Arial"/>
              </a:defRPr>
            </a:lvl4pPr>
            <a:lvl5pPr marR="0" lvl="4" algn="l" rtl="0">
              <a:spcBef>
                <a:spcPts val="0"/>
              </a:spcBef>
              <a:spcAft>
                <a:spcPts val="0"/>
              </a:spcAft>
              <a:buSzPts val="1400"/>
              <a:buNone/>
              <a:defRPr sz="3200" b="1" i="0" u="none" strike="noStrike" cap="none">
                <a:solidFill>
                  <a:srgbClr val="58585A"/>
                </a:solidFill>
                <a:latin typeface="Arial"/>
                <a:ea typeface="Arial"/>
                <a:cs typeface="Arial"/>
                <a:sym typeface="Arial"/>
              </a:defRPr>
            </a:lvl5pPr>
            <a:lvl6pPr marR="0" lvl="5"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6pPr>
            <a:lvl7pPr marR="0" lvl="6"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7pPr>
            <a:lvl8pPr marR="0" lvl="7"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8pPr>
            <a:lvl9pPr marR="0" lvl="8"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9pPr>
          </a:lstStyle>
          <a:p>
            <a:endParaRPr/>
          </a:p>
        </p:txBody>
      </p:sp>
      <p:sp>
        <p:nvSpPr>
          <p:cNvPr id="22" name="Google Shape;22;p22"/>
          <p:cNvSpPr txBox="1">
            <a:spLocks noGrp="1"/>
          </p:cNvSpPr>
          <p:nvPr>
            <p:ph type="body" idx="1"/>
          </p:nvPr>
        </p:nvSpPr>
        <p:spPr>
          <a:xfrm>
            <a:off x="550862" y="1384300"/>
            <a:ext cx="11090275" cy="47323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alpha val="11764"/>
          </a:schemeClr>
        </a:solidFill>
        <a:effectLst/>
      </p:bgPr>
    </p:bg>
    <p:spTree>
      <p:nvGrpSpPr>
        <p:cNvPr id="1" name="Shape 26"/>
        <p:cNvGrpSpPr/>
        <p:nvPr/>
      </p:nvGrpSpPr>
      <p:grpSpPr>
        <a:xfrm>
          <a:off x="0" y="0"/>
          <a:ext cx="0" cy="0"/>
          <a:chOff x="0" y="0"/>
          <a:chExt cx="0" cy="0"/>
        </a:xfrm>
      </p:grpSpPr>
      <p:sp>
        <p:nvSpPr>
          <p:cNvPr id="27" name="Google Shape;27;p24"/>
          <p:cNvSpPr txBox="1"/>
          <p:nvPr/>
        </p:nvSpPr>
        <p:spPr>
          <a:xfrm>
            <a:off x="0" y="6323012"/>
            <a:ext cx="12192000" cy="706437"/>
          </a:xfrm>
          <a:prstGeom prst="rect">
            <a:avLst/>
          </a:prstGeom>
          <a:solidFill>
            <a:srgbClr val="8025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28" name="Google Shape;28;p24"/>
          <p:cNvPicPr preferRelativeResize="0"/>
          <p:nvPr/>
        </p:nvPicPr>
        <p:blipFill rotWithShape="1">
          <a:blip r:embed="rId3">
            <a:alphaModFix/>
          </a:blip>
          <a:srcRect/>
          <a:stretch/>
        </p:blipFill>
        <p:spPr>
          <a:xfrm>
            <a:off x="9191625" y="2997200"/>
            <a:ext cx="3000375" cy="2957512"/>
          </a:xfrm>
          <a:prstGeom prst="rect">
            <a:avLst/>
          </a:prstGeom>
          <a:noFill/>
          <a:ln>
            <a:noFill/>
          </a:ln>
        </p:spPr>
      </p:pic>
      <p:pic>
        <p:nvPicPr>
          <p:cNvPr id="29" name="Google Shape;29;p24"/>
          <p:cNvPicPr preferRelativeResize="0"/>
          <p:nvPr/>
        </p:nvPicPr>
        <p:blipFill rotWithShape="1">
          <a:blip r:embed="rId4">
            <a:alphaModFix/>
          </a:blip>
          <a:srcRect/>
          <a:stretch/>
        </p:blipFill>
        <p:spPr>
          <a:xfrm>
            <a:off x="192087" y="214312"/>
            <a:ext cx="2060575" cy="623887"/>
          </a:xfrm>
          <a:prstGeom prst="rect">
            <a:avLst/>
          </a:prstGeom>
          <a:noFill/>
          <a:ln>
            <a:noFill/>
          </a:ln>
        </p:spPr>
      </p:pic>
      <p:sp>
        <p:nvSpPr>
          <p:cNvPr id="30" name="Google Shape;30;p24"/>
          <p:cNvSpPr txBox="1"/>
          <p:nvPr/>
        </p:nvSpPr>
        <p:spPr>
          <a:xfrm>
            <a:off x="0" y="6323012"/>
            <a:ext cx="12192000" cy="173037"/>
          </a:xfrm>
          <a:prstGeom prst="rect">
            <a:avLst/>
          </a:prstGeom>
          <a:solidFill>
            <a:srgbClr val="61B3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 name="Google Shape;31;p24"/>
          <p:cNvSpPr txBox="1">
            <a:spLocks noGrp="1"/>
          </p:cNvSpPr>
          <p:nvPr>
            <p:ph type="title"/>
          </p:nvPr>
        </p:nvSpPr>
        <p:spPr>
          <a:xfrm>
            <a:off x="2311400" y="34925"/>
            <a:ext cx="9329737"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1" i="0" u="none" strike="noStrike" cap="none">
                <a:solidFill>
                  <a:srgbClr val="58585A"/>
                </a:solidFill>
                <a:latin typeface="Arial"/>
                <a:ea typeface="Arial"/>
                <a:cs typeface="Arial"/>
                <a:sym typeface="Arial"/>
              </a:defRPr>
            </a:lvl1pPr>
            <a:lvl2pPr marR="0" lvl="1" algn="l" rtl="0">
              <a:spcBef>
                <a:spcPts val="0"/>
              </a:spcBef>
              <a:spcAft>
                <a:spcPts val="0"/>
              </a:spcAft>
              <a:buSzPts val="1400"/>
              <a:buNone/>
              <a:defRPr sz="3200" b="1" i="0" u="none" strike="noStrike" cap="none">
                <a:solidFill>
                  <a:srgbClr val="58585A"/>
                </a:solidFill>
                <a:latin typeface="Arial"/>
                <a:ea typeface="Arial"/>
                <a:cs typeface="Arial"/>
                <a:sym typeface="Arial"/>
              </a:defRPr>
            </a:lvl2pPr>
            <a:lvl3pPr marR="0" lvl="2" algn="l" rtl="0">
              <a:spcBef>
                <a:spcPts val="0"/>
              </a:spcBef>
              <a:spcAft>
                <a:spcPts val="0"/>
              </a:spcAft>
              <a:buSzPts val="1400"/>
              <a:buNone/>
              <a:defRPr sz="3200" b="1" i="0" u="none" strike="noStrike" cap="none">
                <a:solidFill>
                  <a:srgbClr val="58585A"/>
                </a:solidFill>
                <a:latin typeface="Arial"/>
                <a:ea typeface="Arial"/>
                <a:cs typeface="Arial"/>
                <a:sym typeface="Arial"/>
              </a:defRPr>
            </a:lvl3pPr>
            <a:lvl4pPr marR="0" lvl="3" algn="l" rtl="0">
              <a:spcBef>
                <a:spcPts val="0"/>
              </a:spcBef>
              <a:spcAft>
                <a:spcPts val="0"/>
              </a:spcAft>
              <a:buSzPts val="1400"/>
              <a:buNone/>
              <a:defRPr sz="3200" b="1" i="0" u="none" strike="noStrike" cap="none">
                <a:solidFill>
                  <a:srgbClr val="58585A"/>
                </a:solidFill>
                <a:latin typeface="Arial"/>
                <a:ea typeface="Arial"/>
                <a:cs typeface="Arial"/>
                <a:sym typeface="Arial"/>
              </a:defRPr>
            </a:lvl4pPr>
            <a:lvl5pPr marR="0" lvl="4" algn="l" rtl="0">
              <a:spcBef>
                <a:spcPts val="0"/>
              </a:spcBef>
              <a:spcAft>
                <a:spcPts val="0"/>
              </a:spcAft>
              <a:buSzPts val="1400"/>
              <a:buNone/>
              <a:defRPr sz="3200" b="1" i="0" u="none" strike="noStrike" cap="none">
                <a:solidFill>
                  <a:srgbClr val="58585A"/>
                </a:solidFill>
                <a:latin typeface="Arial"/>
                <a:ea typeface="Arial"/>
                <a:cs typeface="Arial"/>
                <a:sym typeface="Arial"/>
              </a:defRPr>
            </a:lvl5pPr>
            <a:lvl6pPr marR="0" lvl="5"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6pPr>
            <a:lvl7pPr marR="0" lvl="6"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7pPr>
            <a:lvl8pPr marR="0" lvl="7"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8pPr>
            <a:lvl9pPr marR="0" lvl="8"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9pPr>
          </a:lstStyle>
          <a:p>
            <a:endParaRPr/>
          </a:p>
        </p:txBody>
      </p:sp>
      <p:sp>
        <p:nvSpPr>
          <p:cNvPr id="32" name="Google Shape;32;p24"/>
          <p:cNvSpPr txBox="1">
            <a:spLocks noGrp="1"/>
          </p:cNvSpPr>
          <p:nvPr>
            <p:ph type="body" idx="1"/>
          </p:nvPr>
        </p:nvSpPr>
        <p:spPr>
          <a:xfrm>
            <a:off x="550862" y="1384300"/>
            <a:ext cx="11090275" cy="47323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Google Shape;33;p24"/>
          <p:cNvSpPr txBox="1">
            <a:spLocks noGrp="1"/>
          </p:cNvSpPr>
          <p:nvPr>
            <p:ph type="dt" idx="10"/>
          </p:nvPr>
        </p:nvSpPr>
        <p:spPr>
          <a:xfrm>
            <a:off x="550862" y="664051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Google Shape;34;p24"/>
          <p:cNvSpPr txBox="1">
            <a:spLocks noGrp="1"/>
          </p:cNvSpPr>
          <p:nvPr>
            <p:ph type="ftr" idx="11"/>
          </p:nvPr>
        </p:nvSpPr>
        <p:spPr>
          <a:xfrm>
            <a:off x="4141787" y="664051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 name="Google Shape;35;p24"/>
          <p:cNvSpPr txBox="1">
            <a:spLocks noGrp="1"/>
          </p:cNvSpPr>
          <p:nvPr>
            <p:ph type="sldNum" idx="12"/>
          </p:nvPr>
        </p:nvSpPr>
        <p:spPr>
          <a:xfrm>
            <a:off x="8796337" y="6664325"/>
            <a:ext cx="28448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alpha val="11764"/>
          </a:schemeClr>
        </a:solidFill>
        <a:effectLst/>
      </p:bgPr>
    </p:bg>
    <p:spTree>
      <p:nvGrpSpPr>
        <p:cNvPr id="1" name="Shape 42"/>
        <p:cNvGrpSpPr/>
        <p:nvPr/>
      </p:nvGrpSpPr>
      <p:grpSpPr>
        <a:xfrm>
          <a:off x="0" y="0"/>
          <a:ext cx="0" cy="0"/>
          <a:chOff x="0" y="0"/>
          <a:chExt cx="0" cy="0"/>
        </a:xfrm>
      </p:grpSpPr>
      <p:sp>
        <p:nvSpPr>
          <p:cNvPr id="43" name="Google Shape;43;p26"/>
          <p:cNvSpPr txBox="1"/>
          <p:nvPr/>
        </p:nvSpPr>
        <p:spPr>
          <a:xfrm>
            <a:off x="0" y="6323012"/>
            <a:ext cx="12192000" cy="706437"/>
          </a:xfrm>
          <a:prstGeom prst="rect">
            <a:avLst/>
          </a:prstGeom>
          <a:solidFill>
            <a:srgbClr val="8025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44" name="Google Shape;44;p26"/>
          <p:cNvPicPr preferRelativeResize="0"/>
          <p:nvPr/>
        </p:nvPicPr>
        <p:blipFill rotWithShape="1">
          <a:blip r:embed="rId3">
            <a:alphaModFix/>
          </a:blip>
          <a:srcRect/>
          <a:stretch/>
        </p:blipFill>
        <p:spPr>
          <a:xfrm>
            <a:off x="9191625" y="2997200"/>
            <a:ext cx="3000375" cy="2957512"/>
          </a:xfrm>
          <a:prstGeom prst="rect">
            <a:avLst/>
          </a:prstGeom>
          <a:noFill/>
          <a:ln>
            <a:noFill/>
          </a:ln>
        </p:spPr>
      </p:pic>
      <p:pic>
        <p:nvPicPr>
          <p:cNvPr id="45" name="Google Shape;45;p26"/>
          <p:cNvPicPr preferRelativeResize="0"/>
          <p:nvPr/>
        </p:nvPicPr>
        <p:blipFill rotWithShape="1">
          <a:blip r:embed="rId4">
            <a:alphaModFix/>
          </a:blip>
          <a:srcRect/>
          <a:stretch/>
        </p:blipFill>
        <p:spPr>
          <a:xfrm>
            <a:off x="192087" y="214312"/>
            <a:ext cx="2060575" cy="623887"/>
          </a:xfrm>
          <a:prstGeom prst="rect">
            <a:avLst/>
          </a:prstGeom>
          <a:noFill/>
          <a:ln>
            <a:noFill/>
          </a:ln>
        </p:spPr>
      </p:pic>
      <p:sp>
        <p:nvSpPr>
          <p:cNvPr id="46" name="Google Shape;46;p26"/>
          <p:cNvSpPr txBox="1"/>
          <p:nvPr/>
        </p:nvSpPr>
        <p:spPr>
          <a:xfrm>
            <a:off x="0" y="6323012"/>
            <a:ext cx="12192000" cy="173037"/>
          </a:xfrm>
          <a:prstGeom prst="rect">
            <a:avLst/>
          </a:prstGeom>
          <a:solidFill>
            <a:srgbClr val="61B3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7" name="Google Shape;47;p26"/>
          <p:cNvSpPr txBox="1"/>
          <p:nvPr/>
        </p:nvSpPr>
        <p:spPr>
          <a:xfrm>
            <a:off x="0" y="-171450"/>
            <a:ext cx="12192000" cy="7200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8" name="Google Shape;48;p26"/>
          <p:cNvSpPr txBox="1"/>
          <p:nvPr/>
        </p:nvSpPr>
        <p:spPr>
          <a:xfrm>
            <a:off x="0" y="-173037"/>
            <a:ext cx="12192000" cy="7202487"/>
          </a:xfrm>
          <a:prstGeom prst="rect">
            <a:avLst/>
          </a:prstGeom>
          <a:solidFill>
            <a:schemeClr val="lt2">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9" name="Google Shape;49;p26"/>
          <p:cNvSpPr txBox="1"/>
          <p:nvPr/>
        </p:nvSpPr>
        <p:spPr>
          <a:xfrm>
            <a:off x="0" y="6323012"/>
            <a:ext cx="12192000" cy="706437"/>
          </a:xfrm>
          <a:prstGeom prst="rect">
            <a:avLst/>
          </a:prstGeom>
          <a:solidFill>
            <a:srgbClr val="61B3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50" name="Google Shape;50;p26"/>
          <p:cNvPicPr preferRelativeResize="0"/>
          <p:nvPr/>
        </p:nvPicPr>
        <p:blipFill rotWithShape="1">
          <a:blip r:embed="rId5">
            <a:alphaModFix/>
          </a:blip>
          <a:srcRect/>
          <a:stretch/>
        </p:blipFill>
        <p:spPr>
          <a:xfrm>
            <a:off x="1973262" y="301625"/>
            <a:ext cx="7629525" cy="2289175"/>
          </a:xfrm>
          <a:prstGeom prst="rect">
            <a:avLst/>
          </a:prstGeom>
          <a:noFill/>
          <a:ln>
            <a:noFill/>
          </a:ln>
        </p:spPr>
      </p:pic>
      <p:pic>
        <p:nvPicPr>
          <p:cNvPr id="51" name="Google Shape;51;p26"/>
          <p:cNvPicPr preferRelativeResize="0"/>
          <p:nvPr/>
        </p:nvPicPr>
        <p:blipFill rotWithShape="1">
          <a:blip r:embed="rId6">
            <a:alphaModFix/>
          </a:blip>
          <a:srcRect/>
          <a:stretch/>
        </p:blipFill>
        <p:spPr>
          <a:xfrm>
            <a:off x="2379662" y="3916362"/>
            <a:ext cx="7432675" cy="2206625"/>
          </a:xfrm>
          <a:prstGeom prst="rect">
            <a:avLst/>
          </a:prstGeom>
          <a:noFill/>
          <a:ln>
            <a:noFill/>
          </a:ln>
        </p:spPr>
      </p:pic>
      <p:pic>
        <p:nvPicPr>
          <p:cNvPr id="52" name="Google Shape;52;p26"/>
          <p:cNvPicPr preferRelativeResize="0"/>
          <p:nvPr/>
        </p:nvPicPr>
        <p:blipFill rotWithShape="1">
          <a:blip r:embed="rId7">
            <a:alphaModFix/>
          </a:blip>
          <a:srcRect/>
          <a:stretch/>
        </p:blipFill>
        <p:spPr>
          <a:xfrm>
            <a:off x="3538537" y="4730750"/>
            <a:ext cx="574675" cy="576262"/>
          </a:xfrm>
          <a:prstGeom prst="rect">
            <a:avLst/>
          </a:prstGeom>
          <a:noFill/>
          <a:ln>
            <a:noFill/>
          </a:ln>
        </p:spPr>
      </p:pic>
      <p:pic>
        <p:nvPicPr>
          <p:cNvPr id="53" name="Google Shape;53;p26"/>
          <p:cNvPicPr preferRelativeResize="0"/>
          <p:nvPr/>
        </p:nvPicPr>
        <p:blipFill rotWithShape="1">
          <a:blip r:embed="rId8">
            <a:alphaModFix/>
          </a:blip>
          <a:srcRect/>
          <a:stretch/>
        </p:blipFill>
        <p:spPr>
          <a:xfrm>
            <a:off x="5678487" y="4694237"/>
            <a:ext cx="576262" cy="574675"/>
          </a:xfrm>
          <a:prstGeom prst="rect">
            <a:avLst/>
          </a:prstGeom>
          <a:noFill/>
          <a:ln>
            <a:noFill/>
          </a:ln>
        </p:spPr>
      </p:pic>
      <p:pic>
        <p:nvPicPr>
          <p:cNvPr id="54" name="Google Shape;54;p26"/>
          <p:cNvPicPr preferRelativeResize="0"/>
          <p:nvPr/>
        </p:nvPicPr>
        <p:blipFill rotWithShape="1">
          <a:blip r:embed="rId9">
            <a:alphaModFix/>
          </a:blip>
          <a:srcRect/>
          <a:stretch/>
        </p:blipFill>
        <p:spPr>
          <a:xfrm>
            <a:off x="7820025" y="4730750"/>
            <a:ext cx="576262" cy="576262"/>
          </a:xfrm>
          <a:prstGeom prst="rect">
            <a:avLst/>
          </a:prstGeom>
          <a:noFill/>
          <a:ln>
            <a:noFill/>
          </a:ln>
        </p:spPr>
      </p:pic>
      <p:pic>
        <p:nvPicPr>
          <p:cNvPr id="55" name="Google Shape;55;p26"/>
          <p:cNvPicPr preferRelativeResize="0"/>
          <p:nvPr/>
        </p:nvPicPr>
        <p:blipFill rotWithShape="1">
          <a:blip r:embed="rId10">
            <a:alphaModFix/>
          </a:blip>
          <a:srcRect/>
          <a:stretch/>
        </p:blipFill>
        <p:spPr>
          <a:xfrm>
            <a:off x="552450" y="6424612"/>
            <a:ext cx="749300" cy="501650"/>
          </a:xfrm>
          <a:prstGeom prst="rect">
            <a:avLst/>
          </a:prstGeom>
          <a:noFill/>
          <a:ln>
            <a:noFill/>
          </a:ln>
        </p:spPr>
      </p:pic>
      <p:sp>
        <p:nvSpPr>
          <p:cNvPr id="56" name="Google Shape;56;p26"/>
          <p:cNvSpPr txBox="1"/>
          <p:nvPr/>
        </p:nvSpPr>
        <p:spPr>
          <a:xfrm>
            <a:off x="1416050" y="6416675"/>
            <a:ext cx="103378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 Copyright 2019 – This project has received funding from the European Union’s Horizon 2020 project call </a:t>
            </a:r>
            <a:endParaRPr/>
          </a:p>
          <a:p>
            <a:pPr marL="0" marR="0" lvl="0" indent="0" algn="l"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H2020-SwafS-2018-2020 funded project Grant Agreement no. 872859</a:t>
            </a:r>
            <a:endParaRPr/>
          </a:p>
        </p:txBody>
      </p:sp>
      <p:sp>
        <p:nvSpPr>
          <p:cNvPr id="57" name="Google Shape;57;p26"/>
          <p:cNvSpPr txBox="1">
            <a:spLocks noGrp="1"/>
          </p:cNvSpPr>
          <p:nvPr>
            <p:ph type="title"/>
          </p:nvPr>
        </p:nvSpPr>
        <p:spPr>
          <a:xfrm>
            <a:off x="2311400" y="34925"/>
            <a:ext cx="9329737"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1" i="0" u="none" strike="noStrike" cap="none">
                <a:solidFill>
                  <a:srgbClr val="58585A"/>
                </a:solidFill>
                <a:latin typeface="Arial"/>
                <a:ea typeface="Arial"/>
                <a:cs typeface="Arial"/>
                <a:sym typeface="Arial"/>
              </a:defRPr>
            </a:lvl1pPr>
            <a:lvl2pPr marR="0" lvl="1" algn="l" rtl="0">
              <a:spcBef>
                <a:spcPts val="0"/>
              </a:spcBef>
              <a:spcAft>
                <a:spcPts val="0"/>
              </a:spcAft>
              <a:buSzPts val="1400"/>
              <a:buNone/>
              <a:defRPr sz="3200" b="1" i="0" u="none" strike="noStrike" cap="none">
                <a:solidFill>
                  <a:srgbClr val="58585A"/>
                </a:solidFill>
                <a:latin typeface="Arial"/>
                <a:ea typeface="Arial"/>
                <a:cs typeface="Arial"/>
                <a:sym typeface="Arial"/>
              </a:defRPr>
            </a:lvl2pPr>
            <a:lvl3pPr marR="0" lvl="2" algn="l" rtl="0">
              <a:spcBef>
                <a:spcPts val="0"/>
              </a:spcBef>
              <a:spcAft>
                <a:spcPts val="0"/>
              </a:spcAft>
              <a:buSzPts val="1400"/>
              <a:buNone/>
              <a:defRPr sz="3200" b="1" i="0" u="none" strike="noStrike" cap="none">
                <a:solidFill>
                  <a:srgbClr val="58585A"/>
                </a:solidFill>
                <a:latin typeface="Arial"/>
                <a:ea typeface="Arial"/>
                <a:cs typeface="Arial"/>
                <a:sym typeface="Arial"/>
              </a:defRPr>
            </a:lvl3pPr>
            <a:lvl4pPr marR="0" lvl="3" algn="l" rtl="0">
              <a:spcBef>
                <a:spcPts val="0"/>
              </a:spcBef>
              <a:spcAft>
                <a:spcPts val="0"/>
              </a:spcAft>
              <a:buSzPts val="1400"/>
              <a:buNone/>
              <a:defRPr sz="3200" b="1" i="0" u="none" strike="noStrike" cap="none">
                <a:solidFill>
                  <a:srgbClr val="58585A"/>
                </a:solidFill>
                <a:latin typeface="Arial"/>
                <a:ea typeface="Arial"/>
                <a:cs typeface="Arial"/>
                <a:sym typeface="Arial"/>
              </a:defRPr>
            </a:lvl4pPr>
            <a:lvl5pPr marR="0" lvl="4" algn="l" rtl="0">
              <a:spcBef>
                <a:spcPts val="0"/>
              </a:spcBef>
              <a:spcAft>
                <a:spcPts val="0"/>
              </a:spcAft>
              <a:buSzPts val="1400"/>
              <a:buNone/>
              <a:defRPr sz="3200" b="1" i="0" u="none" strike="noStrike" cap="none">
                <a:solidFill>
                  <a:srgbClr val="58585A"/>
                </a:solidFill>
                <a:latin typeface="Arial"/>
                <a:ea typeface="Arial"/>
                <a:cs typeface="Arial"/>
                <a:sym typeface="Arial"/>
              </a:defRPr>
            </a:lvl5pPr>
            <a:lvl6pPr marR="0" lvl="5"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6pPr>
            <a:lvl7pPr marR="0" lvl="6"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7pPr>
            <a:lvl8pPr marR="0" lvl="7"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8pPr>
            <a:lvl9pPr marR="0" lvl="8" algn="l" rtl="0">
              <a:spcBef>
                <a:spcPts val="0"/>
              </a:spcBef>
              <a:spcAft>
                <a:spcPts val="0"/>
              </a:spcAft>
              <a:buSzPts val="1400"/>
              <a:buNone/>
              <a:defRPr sz="3200" b="1" i="0" u="none" strike="noStrike" cap="none">
                <a:solidFill>
                  <a:schemeClr val="dk2"/>
                </a:solidFill>
                <a:latin typeface="Poppins Medium"/>
                <a:ea typeface="Poppins Medium"/>
                <a:cs typeface="Poppins Medium"/>
                <a:sym typeface="Poppins Medium"/>
              </a:defRPr>
            </a:lvl9pPr>
          </a:lstStyle>
          <a:p>
            <a:endParaRPr/>
          </a:p>
        </p:txBody>
      </p:sp>
      <p:sp>
        <p:nvSpPr>
          <p:cNvPr id="58" name="Google Shape;58;p26"/>
          <p:cNvSpPr txBox="1">
            <a:spLocks noGrp="1"/>
          </p:cNvSpPr>
          <p:nvPr>
            <p:ph type="body" idx="1"/>
          </p:nvPr>
        </p:nvSpPr>
        <p:spPr>
          <a:xfrm>
            <a:off x="550862" y="1384300"/>
            <a:ext cx="11090275" cy="47323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reinforceeu.eu/"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550862" y="2708275"/>
            <a:ext cx="7345362" cy="1223962"/>
          </a:xfrm>
          <a:prstGeom prst="rect">
            <a:avLst/>
          </a:prstGeom>
          <a:noFill/>
          <a:ln>
            <a:noFill/>
          </a:ln>
        </p:spPr>
        <p:txBody>
          <a:bodyPr spcFirstLastPara="1" wrap="square" lIns="91425" tIns="45700" rIns="91425" bIns="45700" anchor="ctr" anchorCtr="0">
            <a:noAutofit/>
          </a:bodyPr>
          <a:lstStyle/>
          <a:p>
            <a:pPr lvl="0">
              <a:buClr>
                <a:srgbClr val="80252A"/>
              </a:buClr>
              <a:buSzPts val="4300"/>
            </a:pPr>
            <a:r>
              <a:rPr lang="en-US" sz="3400" dirty="0"/>
              <a:t>REINFORCE-</a:t>
            </a:r>
            <a:r>
              <a:rPr lang="en-US" sz="3400" dirty="0" err="1"/>
              <a:t>ing</a:t>
            </a:r>
            <a:r>
              <a:rPr lang="en-US" sz="3400"/>
              <a:t> citizen science in large research infrastructures - Delivery of a policy roadmap</a:t>
            </a:r>
            <a:endParaRPr sz="3400"/>
          </a:p>
        </p:txBody>
      </p:sp>
      <p:sp>
        <p:nvSpPr>
          <p:cNvPr id="69" name="Google Shape;69;p1"/>
          <p:cNvSpPr txBox="1">
            <a:spLocks noGrp="1"/>
          </p:cNvSpPr>
          <p:nvPr>
            <p:ph type="subTitle" idx="1"/>
          </p:nvPr>
        </p:nvSpPr>
        <p:spPr>
          <a:xfrm>
            <a:off x="550862" y="4724400"/>
            <a:ext cx="6985000" cy="649287"/>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sz="1800"/>
              <a:t>REINFORCE Closing Conference</a:t>
            </a:r>
            <a:endParaRPr sz="1800"/>
          </a:p>
        </p:txBody>
      </p:sp>
      <p:sp>
        <p:nvSpPr>
          <p:cNvPr id="70" name="Google Shape;70;p1"/>
          <p:cNvSpPr txBox="1"/>
          <p:nvPr/>
        </p:nvSpPr>
        <p:spPr>
          <a:xfrm>
            <a:off x="550862" y="5373687"/>
            <a:ext cx="6985000" cy="1095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A"/>
              </a:buClr>
              <a:buSzPts val="1600"/>
              <a:buFont typeface="Arial"/>
              <a:buNone/>
            </a:pPr>
            <a:r>
              <a:rPr lang="en-US" sz="1600" b="0" i="0" u="none">
                <a:solidFill>
                  <a:schemeClr val="dk1"/>
                </a:solidFill>
                <a:latin typeface="Arial"/>
                <a:ea typeface="Arial"/>
                <a:cs typeface="Arial"/>
                <a:sym typeface="Arial"/>
              </a:rPr>
              <a:t>Francesco Mureddu  – Senior Director at the Lisbon Council</a:t>
            </a:r>
            <a:endParaRPr sz="16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Challenges/2</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10</a:t>
            </a:fld>
            <a:endParaRPr/>
          </a:p>
        </p:txBody>
      </p:sp>
      <p:sp>
        <p:nvSpPr>
          <p:cNvPr id="5" name="Google Shape;104;p20">
            <a:extLst>
              <a:ext uri="{FF2B5EF4-FFF2-40B4-BE49-F238E27FC236}">
                <a16:creationId xmlns:a16="http://schemas.microsoft.com/office/drawing/2014/main" id="{B19ABCC6-7980-3141-9DEC-57277E14B387}"/>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888D73D2-DD7E-9B45-A1AE-C1BF4779B860}"/>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graphicFrame>
        <p:nvGraphicFramePr>
          <p:cNvPr id="4" name="Table 3">
            <a:extLst>
              <a:ext uri="{FF2B5EF4-FFF2-40B4-BE49-F238E27FC236}">
                <a16:creationId xmlns:a16="http://schemas.microsoft.com/office/drawing/2014/main" id="{E627064D-A86A-524B-8549-7D31F7AD796B}"/>
              </a:ext>
            </a:extLst>
          </p:cNvPr>
          <p:cNvGraphicFramePr>
            <a:graphicFrameLocks noGrp="1"/>
          </p:cNvGraphicFramePr>
          <p:nvPr>
            <p:extLst>
              <p:ext uri="{D42A27DB-BD31-4B8C-83A1-F6EECF244321}">
                <p14:modId xmlns:p14="http://schemas.microsoft.com/office/powerpoint/2010/main" val="3443906876"/>
              </p:ext>
            </p:extLst>
          </p:nvPr>
        </p:nvGraphicFramePr>
        <p:xfrm>
          <a:off x="727854" y="906423"/>
          <a:ext cx="10221797" cy="5359400"/>
        </p:xfrm>
        <a:graphic>
          <a:graphicData uri="http://schemas.openxmlformats.org/drawingml/2006/table">
            <a:tbl>
              <a:tblPr firstRow="1" bandRow="1">
                <a:tableStyleId>{284E427A-3D55-4303-BF80-6455036E1DE7}</a:tableStyleId>
              </a:tblPr>
              <a:tblGrid>
                <a:gridCol w="6361393">
                  <a:extLst>
                    <a:ext uri="{9D8B030D-6E8A-4147-A177-3AD203B41FA5}">
                      <a16:colId xmlns:a16="http://schemas.microsoft.com/office/drawing/2014/main" val="901154199"/>
                    </a:ext>
                  </a:extLst>
                </a:gridCol>
                <a:gridCol w="3860404">
                  <a:extLst>
                    <a:ext uri="{9D8B030D-6E8A-4147-A177-3AD203B41FA5}">
                      <a16:colId xmlns:a16="http://schemas.microsoft.com/office/drawing/2014/main" val="558075249"/>
                    </a:ext>
                  </a:extLst>
                </a:gridCol>
              </a:tblGrid>
              <a:tr h="370840">
                <a:tc>
                  <a:txBody>
                    <a:bodyPr/>
                    <a:lstStyle/>
                    <a:p>
                      <a:r>
                        <a:rPr lang="en-GB" dirty="0"/>
                        <a:t>Policy Challenge</a:t>
                      </a:r>
                    </a:p>
                  </a:txBody>
                  <a:tcPr/>
                </a:tc>
                <a:tc>
                  <a:txBody>
                    <a:bodyPr/>
                    <a:lstStyle/>
                    <a:p>
                      <a:r>
                        <a:rPr lang="en-GB" dirty="0"/>
                        <a:t>Related Policy Objectives</a:t>
                      </a:r>
                    </a:p>
                  </a:txBody>
                  <a:tcPr/>
                </a:tc>
                <a:extLst>
                  <a:ext uri="{0D108BD9-81ED-4DB2-BD59-A6C34878D82A}">
                    <a16:rowId xmlns:a16="http://schemas.microsoft.com/office/drawing/2014/main" val="737728601"/>
                  </a:ext>
                </a:extLst>
              </a:tr>
              <a:tr h="370840">
                <a:tc>
                  <a:txBody>
                    <a:bodyPr/>
                    <a:lstStyle/>
                    <a:p>
                      <a:pPr marL="457200" lvl="0" indent="-406400" algn="just" rtl="0">
                        <a:lnSpc>
                          <a:spcPct val="100000"/>
                        </a:lnSpc>
                        <a:spcBef>
                          <a:spcPts val="560"/>
                        </a:spcBef>
                        <a:spcAft>
                          <a:spcPts val="0"/>
                        </a:spcAft>
                        <a:buSzPts val="1200"/>
                        <a:buChar char="•"/>
                      </a:pPr>
                      <a:r>
                        <a:rPr lang="en-US" sz="1200" b="1" dirty="0">
                          <a:solidFill>
                            <a:schemeClr val="tx1">
                              <a:lumMod val="50000"/>
                            </a:schemeClr>
                          </a:solidFill>
                        </a:rPr>
                        <a:t>Needs and priorities</a:t>
                      </a:r>
                      <a:endParaRPr lang="en-US" sz="1200" dirty="0">
                        <a:solidFill>
                          <a:schemeClr val="tx1">
                            <a:lumMod val="50000"/>
                          </a:schemeClr>
                        </a:solidFill>
                      </a:endParaRPr>
                    </a:p>
                    <a:p>
                      <a:pPr marL="914400" lvl="1" indent="-381000" algn="just" rtl="0">
                        <a:lnSpc>
                          <a:spcPct val="100000"/>
                        </a:lnSpc>
                        <a:spcBef>
                          <a:spcPts val="480"/>
                        </a:spcBef>
                        <a:spcAft>
                          <a:spcPts val="0"/>
                        </a:spcAft>
                        <a:buSzPts val="1200"/>
                        <a:buChar char="•"/>
                      </a:pPr>
                      <a:r>
                        <a:rPr lang="en-US" sz="1200" dirty="0">
                          <a:solidFill>
                            <a:schemeClr val="tx1">
                              <a:lumMod val="50000"/>
                            </a:schemeClr>
                          </a:solidFill>
                        </a:rPr>
                        <a:t>Different actors may have different goals (students, teachers, researchers, institutions)</a:t>
                      </a:r>
                    </a:p>
                    <a:p>
                      <a:pPr marL="914400" lvl="1" indent="-381000" algn="just" rtl="0">
                        <a:lnSpc>
                          <a:spcPct val="100000"/>
                        </a:lnSpc>
                        <a:spcBef>
                          <a:spcPts val="480"/>
                        </a:spcBef>
                        <a:spcAft>
                          <a:spcPts val="0"/>
                        </a:spcAft>
                        <a:buSzPts val="1200"/>
                        <a:buChar char="•"/>
                      </a:pPr>
                      <a:r>
                        <a:rPr lang="en-US" sz="1200" dirty="0">
                          <a:solidFill>
                            <a:schemeClr val="tx1">
                              <a:lumMod val="50000"/>
                            </a:schemeClr>
                          </a:solidFill>
                        </a:rPr>
                        <a:t>Tensions may arise due to the dissimilar interests of scientific and public stakeholder groups in the wider field of public participation in scientific research</a:t>
                      </a:r>
                      <a:endParaRPr lang="en-US" dirty="0">
                        <a:solidFill>
                          <a:schemeClr val="tx1">
                            <a:lumMod val="50000"/>
                          </a:schemeClr>
                        </a:solidFill>
                      </a:endParaRP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PO10, PO11. PO13 and PO14</a:t>
                      </a:r>
                      <a:endParaRPr lang="en-GB" dirty="0">
                        <a:solidFill>
                          <a:schemeClr val="tx1">
                            <a:lumMod val="50000"/>
                          </a:schemeClr>
                        </a:solidFill>
                      </a:endParaRPr>
                    </a:p>
                  </a:txBody>
                  <a:tcPr/>
                </a:tc>
                <a:extLst>
                  <a:ext uri="{0D108BD9-81ED-4DB2-BD59-A6C34878D82A}">
                    <a16:rowId xmlns:a16="http://schemas.microsoft.com/office/drawing/2014/main" val="2399980901"/>
                  </a:ext>
                </a:extLst>
              </a:tr>
              <a:tr h="370840">
                <a:tc>
                  <a:txBody>
                    <a:bodyPr/>
                    <a:lstStyle/>
                    <a:p>
                      <a:pPr marL="457200" lvl="0" indent="-406400" algn="l" rtl="0">
                        <a:lnSpc>
                          <a:spcPct val="100000"/>
                        </a:lnSpc>
                        <a:spcBef>
                          <a:spcPts val="560"/>
                        </a:spcBef>
                        <a:spcAft>
                          <a:spcPts val="0"/>
                        </a:spcAft>
                        <a:buSzPts val="1200"/>
                        <a:buChar char="•"/>
                      </a:pPr>
                      <a:r>
                        <a:rPr lang="en-US" sz="1200" b="1" dirty="0">
                          <a:solidFill>
                            <a:schemeClr val="tx1">
                              <a:lumMod val="50000"/>
                            </a:schemeClr>
                          </a:solidFill>
                        </a:rPr>
                        <a:t>Co-creation</a:t>
                      </a:r>
                      <a:endParaRPr lang="en-US" sz="1200"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Moving beyond gathering specimens and </a:t>
                      </a:r>
                      <a:r>
                        <a:rPr lang="en-US" sz="1200" dirty="0" err="1">
                          <a:solidFill>
                            <a:schemeClr val="tx1">
                              <a:lumMod val="50000"/>
                            </a:schemeClr>
                          </a:solidFill>
                        </a:rPr>
                        <a:t>analysing</a:t>
                      </a:r>
                      <a:r>
                        <a:rPr lang="en-US" sz="1200" dirty="0">
                          <a:solidFill>
                            <a:schemeClr val="tx1">
                              <a:lumMod val="50000"/>
                            </a:schemeClr>
                          </a:solidFill>
                        </a:rPr>
                        <a:t> data, citizens have the capacity to be immersed in the entire scientific process in citizen science projects. </a:t>
                      </a:r>
                      <a:endParaRPr lang="en-US"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The three types of citizen science are contributory, collaborative and co-created, with differing levels of citizen involvement and responsibility in each (Bonney et al., 2009). </a:t>
                      </a:r>
                      <a:endParaRPr lang="en-US"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Co-created citizen science involves the highest degree of citizen participation and requires two-way dissemination to succeed</a:t>
                      </a:r>
                      <a:endParaRPr lang="en-US" dirty="0">
                        <a:solidFill>
                          <a:schemeClr val="tx1">
                            <a:lumMod val="50000"/>
                          </a:schemeClr>
                        </a:solidFill>
                      </a:endParaRP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PO12, PO13, PO15 and PO16</a:t>
                      </a:r>
                      <a:endParaRPr lang="en-GB" dirty="0">
                        <a:solidFill>
                          <a:schemeClr val="tx1">
                            <a:lumMod val="50000"/>
                          </a:schemeClr>
                        </a:solidFill>
                      </a:endParaRPr>
                    </a:p>
                  </a:txBody>
                  <a:tcPr/>
                </a:tc>
                <a:extLst>
                  <a:ext uri="{0D108BD9-81ED-4DB2-BD59-A6C34878D82A}">
                    <a16:rowId xmlns:a16="http://schemas.microsoft.com/office/drawing/2014/main" val="345720213"/>
                  </a:ext>
                </a:extLst>
              </a:tr>
              <a:tr h="370840">
                <a:tc>
                  <a:txBody>
                    <a:bodyPr/>
                    <a:lstStyle/>
                    <a:p>
                      <a:pPr marL="361950" lvl="0" indent="-285750" algn="l" rtl="0">
                        <a:lnSpc>
                          <a:spcPct val="100000"/>
                        </a:lnSpc>
                        <a:spcBef>
                          <a:spcPts val="560"/>
                        </a:spcBef>
                        <a:spcAft>
                          <a:spcPts val="0"/>
                        </a:spcAft>
                        <a:buSzPts val="1200"/>
                        <a:buChar char="•"/>
                      </a:pPr>
                      <a:r>
                        <a:rPr lang="en-US" sz="1200" b="1" dirty="0">
                          <a:solidFill>
                            <a:schemeClr val="tx1">
                              <a:lumMod val="50000"/>
                            </a:schemeClr>
                          </a:solidFill>
                        </a:rPr>
                        <a:t>Managing expectations</a:t>
                      </a:r>
                      <a:endParaRPr lang="en-US" sz="1200"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Not many projects reflect on the use of citizen science, but just on the challenges of the topic they are investigating from time to time</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Terminology fundamental here: “citizen science” should incorporate more aspects of public engagement in science and not be described as only “individual measurement and data collection”</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Topic is very important, too. Some topics are more suitable than others for citizen science frameworks</a:t>
                      </a: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PO13 and PO14</a:t>
                      </a:r>
                      <a:endParaRPr lang="en-GB" dirty="0">
                        <a:solidFill>
                          <a:schemeClr val="tx1">
                            <a:lumMod val="50000"/>
                          </a:schemeClr>
                        </a:solidFill>
                      </a:endParaRPr>
                    </a:p>
                  </a:txBody>
                  <a:tcPr/>
                </a:tc>
                <a:extLst>
                  <a:ext uri="{0D108BD9-81ED-4DB2-BD59-A6C34878D82A}">
                    <a16:rowId xmlns:a16="http://schemas.microsoft.com/office/drawing/2014/main" val="1269933533"/>
                  </a:ext>
                </a:extLst>
              </a:tr>
            </a:tbl>
          </a:graphicData>
        </a:graphic>
      </p:graphicFrame>
    </p:spTree>
    <p:extLst>
      <p:ext uri="{BB962C8B-B14F-4D97-AF65-F5344CB8AC3E}">
        <p14:creationId xmlns:p14="http://schemas.microsoft.com/office/powerpoint/2010/main" val="773190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Challenges/3</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11</a:t>
            </a:fld>
            <a:endParaRPr/>
          </a:p>
        </p:txBody>
      </p:sp>
      <p:sp>
        <p:nvSpPr>
          <p:cNvPr id="5" name="Google Shape;104;p20">
            <a:extLst>
              <a:ext uri="{FF2B5EF4-FFF2-40B4-BE49-F238E27FC236}">
                <a16:creationId xmlns:a16="http://schemas.microsoft.com/office/drawing/2014/main" id="{B19ABCC6-7980-3141-9DEC-57277E14B387}"/>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888D73D2-DD7E-9B45-A1AE-C1BF4779B860}"/>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graphicFrame>
        <p:nvGraphicFramePr>
          <p:cNvPr id="4" name="Table 3">
            <a:extLst>
              <a:ext uri="{FF2B5EF4-FFF2-40B4-BE49-F238E27FC236}">
                <a16:creationId xmlns:a16="http://schemas.microsoft.com/office/drawing/2014/main" id="{E627064D-A86A-524B-8549-7D31F7AD796B}"/>
              </a:ext>
            </a:extLst>
          </p:cNvPr>
          <p:cNvGraphicFramePr>
            <a:graphicFrameLocks noGrp="1"/>
          </p:cNvGraphicFramePr>
          <p:nvPr>
            <p:extLst>
              <p:ext uri="{D42A27DB-BD31-4B8C-83A1-F6EECF244321}">
                <p14:modId xmlns:p14="http://schemas.microsoft.com/office/powerpoint/2010/main" val="1955050512"/>
              </p:ext>
            </p:extLst>
          </p:nvPr>
        </p:nvGraphicFramePr>
        <p:xfrm>
          <a:off x="727854" y="906423"/>
          <a:ext cx="9705299" cy="5024120"/>
        </p:xfrm>
        <a:graphic>
          <a:graphicData uri="http://schemas.openxmlformats.org/drawingml/2006/table">
            <a:tbl>
              <a:tblPr firstRow="1" bandRow="1">
                <a:tableStyleId>{284E427A-3D55-4303-BF80-6455036E1DE7}</a:tableStyleId>
              </a:tblPr>
              <a:tblGrid>
                <a:gridCol w="6039958">
                  <a:extLst>
                    <a:ext uri="{9D8B030D-6E8A-4147-A177-3AD203B41FA5}">
                      <a16:colId xmlns:a16="http://schemas.microsoft.com/office/drawing/2014/main" val="901154199"/>
                    </a:ext>
                  </a:extLst>
                </a:gridCol>
                <a:gridCol w="3665341">
                  <a:extLst>
                    <a:ext uri="{9D8B030D-6E8A-4147-A177-3AD203B41FA5}">
                      <a16:colId xmlns:a16="http://schemas.microsoft.com/office/drawing/2014/main" val="558075249"/>
                    </a:ext>
                  </a:extLst>
                </a:gridCol>
              </a:tblGrid>
              <a:tr h="370840">
                <a:tc>
                  <a:txBody>
                    <a:bodyPr/>
                    <a:lstStyle/>
                    <a:p>
                      <a:r>
                        <a:rPr lang="en-GB" dirty="0"/>
                        <a:t>Policy Challenge</a:t>
                      </a:r>
                    </a:p>
                  </a:txBody>
                  <a:tcPr/>
                </a:tc>
                <a:tc>
                  <a:txBody>
                    <a:bodyPr/>
                    <a:lstStyle/>
                    <a:p>
                      <a:r>
                        <a:rPr lang="en-GB" dirty="0"/>
                        <a:t>Related Policy Objectives</a:t>
                      </a:r>
                    </a:p>
                  </a:txBody>
                  <a:tcPr/>
                </a:tc>
                <a:extLst>
                  <a:ext uri="{0D108BD9-81ED-4DB2-BD59-A6C34878D82A}">
                    <a16:rowId xmlns:a16="http://schemas.microsoft.com/office/drawing/2014/main" val="737728601"/>
                  </a:ext>
                </a:extLst>
              </a:tr>
              <a:tr h="370840">
                <a:tc>
                  <a:txBody>
                    <a:bodyPr/>
                    <a:lstStyle/>
                    <a:p>
                      <a:pPr marL="457200" lvl="0" indent="-406400" algn="l" rtl="0">
                        <a:lnSpc>
                          <a:spcPct val="100000"/>
                        </a:lnSpc>
                        <a:spcBef>
                          <a:spcPts val="560"/>
                        </a:spcBef>
                        <a:spcAft>
                          <a:spcPts val="0"/>
                        </a:spcAft>
                        <a:buSzPts val="1200"/>
                        <a:buChar char="•"/>
                      </a:pPr>
                      <a:r>
                        <a:rPr lang="en-US" sz="1200" b="1" dirty="0">
                          <a:solidFill>
                            <a:schemeClr val="tx1">
                              <a:lumMod val="50000"/>
                            </a:schemeClr>
                          </a:solidFill>
                        </a:rPr>
                        <a:t>Advocacy role</a:t>
                      </a:r>
                      <a:endParaRPr lang="en-US" sz="1200"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Citizen science should encourage individuals to take an active role in their communities - especially on projects focusing on environmental activism and climate change</a:t>
                      </a:r>
                    </a:p>
                    <a:p>
                      <a:endParaRPr lang="en-GB" dirty="0">
                        <a:solidFill>
                          <a:schemeClr val="tx1">
                            <a:lumMod val="50000"/>
                          </a:schemeClr>
                        </a:solidFill>
                      </a:endParaRP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PO9, PO10 and PO14</a:t>
                      </a:r>
                      <a:endParaRPr lang="en-GB" dirty="0">
                        <a:solidFill>
                          <a:schemeClr val="tx1">
                            <a:lumMod val="50000"/>
                          </a:schemeClr>
                        </a:solidFill>
                      </a:endParaRPr>
                    </a:p>
                  </a:txBody>
                  <a:tcPr/>
                </a:tc>
                <a:extLst>
                  <a:ext uri="{0D108BD9-81ED-4DB2-BD59-A6C34878D82A}">
                    <a16:rowId xmlns:a16="http://schemas.microsoft.com/office/drawing/2014/main" val="1495861962"/>
                  </a:ext>
                </a:extLst>
              </a:tr>
              <a:tr h="370840">
                <a:tc>
                  <a:txBody>
                    <a:bodyPr/>
                    <a:lstStyle/>
                    <a:p>
                      <a:pPr marL="457200" lvl="0" indent="-406400" algn="l" rtl="0">
                        <a:lnSpc>
                          <a:spcPct val="100000"/>
                        </a:lnSpc>
                        <a:spcBef>
                          <a:spcPts val="560"/>
                        </a:spcBef>
                        <a:spcAft>
                          <a:spcPts val="0"/>
                        </a:spcAft>
                        <a:buSzPts val="1200"/>
                        <a:buChar char="•"/>
                      </a:pPr>
                      <a:r>
                        <a:rPr lang="en-US" sz="1200" b="1" dirty="0">
                          <a:solidFill>
                            <a:schemeClr val="tx1">
                              <a:lumMod val="50000"/>
                            </a:schemeClr>
                          </a:solidFill>
                        </a:rPr>
                        <a:t>Formal and informal learning environments</a:t>
                      </a:r>
                      <a:endParaRPr lang="en-US" sz="1200"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In learning environments, the learner acquires pre-determined knowledge and values</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In citizen science he/she learns continuously through active citizenship, which may result in social transformations</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In citizen science activities, practitioners, and participants may not be able to retain their usual roles in some learning environments</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Informal learning environments are still somewhat underestimated </a:t>
                      </a:r>
                      <a:endParaRPr lang="en-US" dirty="0">
                        <a:solidFill>
                          <a:schemeClr val="tx1">
                            <a:lumMod val="50000"/>
                          </a:schemeClr>
                        </a:solidFill>
                      </a:endParaRP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PO13 and PO14</a:t>
                      </a:r>
                      <a:endParaRPr lang="en-GB" dirty="0">
                        <a:solidFill>
                          <a:schemeClr val="tx1">
                            <a:lumMod val="50000"/>
                          </a:schemeClr>
                        </a:solidFill>
                      </a:endParaRPr>
                    </a:p>
                  </a:txBody>
                  <a:tcPr/>
                </a:tc>
                <a:extLst>
                  <a:ext uri="{0D108BD9-81ED-4DB2-BD59-A6C34878D82A}">
                    <a16:rowId xmlns:a16="http://schemas.microsoft.com/office/drawing/2014/main" val="2053774843"/>
                  </a:ext>
                </a:extLst>
              </a:tr>
              <a:tr h="370840">
                <a:tc>
                  <a:txBody>
                    <a:bodyPr/>
                    <a:lstStyle/>
                    <a:p>
                      <a:pPr marL="457200" lvl="0" indent="-406400" algn="l" rtl="0">
                        <a:lnSpc>
                          <a:spcPct val="100000"/>
                        </a:lnSpc>
                        <a:spcBef>
                          <a:spcPts val="560"/>
                        </a:spcBef>
                        <a:spcAft>
                          <a:spcPts val="0"/>
                        </a:spcAft>
                        <a:buSzPts val="1200"/>
                        <a:buChar char="•"/>
                      </a:pPr>
                      <a:r>
                        <a:rPr lang="en-US" sz="1200" b="1" dirty="0">
                          <a:solidFill>
                            <a:schemeClr val="tx1">
                              <a:lumMod val="50000"/>
                            </a:schemeClr>
                          </a:solidFill>
                        </a:rPr>
                        <a:t>Project evaluation </a:t>
                      </a:r>
                      <a:endParaRPr lang="en-US" sz="1200"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Not many projects reflect on the use of citizen science, but just on the challenges of the topic they are investigating from time to time</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Terminology fundamental here: “citizen science” should incorporate more aspects of public engagement in science and not be described as only “individual measurement and data collection”</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Topic is very important, too. Some topics are more suitable than others for citizen science frameworks</a:t>
                      </a: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PO13 and PO14</a:t>
                      </a:r>
                      <a:endParaRPr lang="en-GB" dirty="0">
                        <a:solidFill>
                          <a:schemeClr val="tx1">
                            <a:lumMod val="50000"/>
                          </a:schemeClr>
                        </a:solidFill>
                      </a:endParaRPr>
                    </a:p>
                  </a:txBody>
                  <a:tcPr/>
                </a:tc>
                <a:extLst>
                  <a:ext uri="{0D108BD9-81ED-4DB2-BD59-A6C34878D82A}">
                    <a16:rowId xmlns:a16="http://schemas.microsoft.com/office/drawing/2014/main" val="340948029"/>
                  </a:ext>
                </a:extLst>
              </a:tr>
            </a:tbl>
          </a:graphicData>
        </a:graphic>
      </p:graphicFrame>
    </p:spTree>
    <p:extLst>
      <p:ext uri="{BB962C8B-B14F-4D97-AF65-F5344CB8AC3E}">
        <p14:creationId xmlns:p14="http://schemas.microsoft.com/office/powerpoint/2010/main" val="743744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recommendations/1</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12</a:t>
            </a:fld>
            <a:endParaRPr/>
          </a:p>
        </p:txBody>
      </p:sp>
      <p:sp>
        <p:nvSpPr>
          <p:cNvPr id="7" name="Google Shape;115;g11091ca2c49_0_1">
            <a:extLst>
              <a:ext uri="{FF2B5EF4-FFF2-40B4-BE49-F238E27FC236}">
                <a16:creationId xmlns:a16="http://schemas.microsoft.com/office/drawing/2014/main" id="{57EDDD42-603F-F448-9C01-603BA5A3BDD8}"/>
              </a:ext>
            </a:extLst>
          </p:cNvPr>
          <p:cNvSpPr txBox="1">
            <a:spLocks noGrp="1"/>
          </p:cNvSpPr>
          <p:nvPr>
            <p:ph type="body" idx="1"/>
          </p:nvPr>
        </p:nvSpPr>
        <p:spPr>
          <a:xfrm>
            <a:off x="1066712" y="1155822"/>
            <a:ext cx="10573772" cy="4253100"/>
          </a:xfrm>
          <a:prstGeom prst="rect">
            <a:avLst/>
          </a:prstGeom>
        </p:spPr>
        <p:txBody>
          <a:bodyPr spcFirstLastPara="1" wrap="square" lIns="91425" tIns="45700" rIns="91425" bIns="45700" anchor="t" anchorCtr="0">
            <a:noAutofit/>
          </a:bodyPr>
          <a:lstStyle/>
          <a:p>
            <a:pPr algn="just">
              <a:buSzPct val="100000"/>
            </a:pPr>
            <a:r>
              <a:rPr lang="en-US" sz="2000" dirty="0">
                <a:solidFill>
                  <a:schemeClr val="tx2">
                    <a:lumMod val="10000"/>
                  </a:schemeClr>
                </a:solidFill>
              </a:rPr>
              <a:t>Introducing citizen science in educational strategy</a:t>
            </a:r>
          </a:p>
          <a:p>
            <a:pPr lvl="1" algn="just">
              <a:buSzPct val="100000"/>
            </a:pPr>
            <a:r>
              <a:rPr lang="en-US" sz="1600" dirty="0">
                <a:solidFill>
                  <a:schemeClr val="tx2">
                    <a:lumMod val="10000"/>
                  </a:schemeClr>
                </a:solidFill>
              </a:rPr>
              <a:t>Support the harmonization of educational strategies developed by research organizations across EU Member States, and continue to downstream resources to EU Member States and Regions on related policy domains and provide funding schema for educational pathways on CS. </a:t>
            </a:r>
          </a:p>
          <a:p>
            <a:pPr algn="just">
              <a:buSzPct val="100000"/>
            </a:pPr>
            <a:r>
              <a:rPr lang="en-US" sz="2000" dirty="0">
                <a:solidFill>
                  <a:schemeClr val="tx2">
                    <a:lumMod val="10000"/>
                  </a:schemeClr>
                </a:solidFill>
              </a:rPr>
              <a:t>Boosting evaluation and monitoring of citizen science</a:t>
            </a:r>
          </a:p>
          <a:p>
            <a:pPr lvl="1" algn="just">
              <a:buSzPct val="100000"/>
            </a:pPr>
            <a:r>
              <a:rPr lang="en-US" sz="1600" dirty="0">
                <a:solidFill>
                  <a:schemeClr val="tx2">
                    <a:lumMod val="10000"/>
                  </a:schemeClr>
                </a:solidFill>
              </a:rPr>
              <a:t>Ensure the alignment between actions taken on CS impact assessment and EU policy domains, such as environmental policy, science and technology, digital transformation, and regional development. </a:t>
            </a:r>
          </a:p>
          <a:p>
            <a:pPr algn="just">
              <a:buSzPct val="100000"/>
            </a:pPr>
            <a:r>
              <a:rPr lang="en-US" sz="2000" dirty="0">
                <a:solidFill>
                  <a:schemeClr val="tx2">
                    <a:lumMod val="10000"/>
                  </a:schemeClr>
                </a:solidFill>
              </a:rPr>
              <a:t>Including educators in program design</a:t>
            </a:r>
          </a:p>
          <a:p>
            <a:pPr lvl="1" algn="just">
              <a:buSzPct val="100000"/>
            </a:pPr>
            <a:r>
              <a:rPr lang="en-US" sz="1600" dirty="0">
                <a:solidFill>
                  <a:schemeClr val="tx2">
                    <a:lumMod val="10000"/>
                  </a:schemeClr>
                </a:solidFill>
              </a:rPr>
              <a:t>Design and implement training activities aimed at training the trainers of citizens interested in CS. Encourage co-design of educational programs for citizens which are interested in CS. Support inclusive educational programme for CS initiatives.</a:t>
            </a:r>
          </a:p>
          <a:p>
            <a:pPr algn="just">
              <a:buSzPct val="100000"/>
            </a:pPr>
            <a:r>
              <a:rPr lang="en-US" sz="2000" dirty="0">
                <a:solidFill>
                  <a:schemeClr val="tx2">
                    <a:lumMod val="10000"/>
                  </a:schemeClr>
                </a:solidFill>
              </a:rPr>
              <a:t>Community establishment, scale-up, sustain and engagement</a:t>
            </a:r>
          </a:p>
          <a:p>
            <a:pPr lvl="1" algn="just">
              <a:buSzPct val="100000"/>
            </a:pPr>
            <a:r>
              <a:rPr lang="en-US" sz="1600" dirty="0">
                <a:solidFill>
                  <a:schemeClr val="tx2">
                    <a:lumMod val="10000"/>
                  </a:schemeClr>
                </a:solidFill>
              </a:rPr>
              <a:t>Support the harmonization of initiatives aimed at establishing, scaling-up, sustaining, and engaging communities taken by research organizations across EU Member States. Ensure the collaboration between said initiatives toward a EU-wide community. Support the development and collection of guidelines and good practices. </a:t>
            </a:r>
          </a:p>
          <a:p>
            <a:pPr algn="just">
              <a:buSzPct val="100000"/>
            </a:pPr>
            <a:endParaRPr lang="en-US" sz="2000" dirty="0">
              <a:solidFill>
                <a:schemeClr val="tx2">
                  <a:lumMod val="10000"/>
                </a:schemeClr>
              </a:solidFill>
            </a:endParaRPr>
          </a:p>
        </p:txBody>
      </p:sp>
      <p:sp>
        <p:nvSpPr>
          <p:cNvPr id="5" name="Google Shape;104;p20">
            <a:extLst>
              <a:ext uri="{FF2B5EF4-FFF2-40B4-BE49-F238E27FC236}">
                <a16:creationId xmlns:a16="http://schemas.microsoft.com/office/drawing/2014/main" id="{B19ABCC6-7980-3141-9DEC-57277E14B387}"/>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888D73D2-DD7E-9B45-A1AE-C1BF4779B860}"/>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3596696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recommendations/2</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13</a:t>
            </a:fld>
            <a:endParaRPr/>
          </a:p>
        </p:txBody>
      </p:sp>
      <p:sp>
        <p:nvSpPr>
          <p:cNvPr id="7" name="Google Shape;115;g11091ca2c49_0_1">
            <a:extLst>
              <a:ext uri="{FF2B5EF4-FFF2-40B4-BE49-F238E27FC236}">
                <a16:creationId xmlns:a16="http://schemas.microsoft.com/office/drawing/2014/main" id="{57EDDD42-603F-F448-9C01-603BA5A3BDD8}"/>
              </a:ext>
            </a:extLst>
          </p:cNvPr>
          <p:cNvSpPr txBox="1">
            <a:spLocks noGrp="1"/>
          </p:cNvSpPr>
          <p:nvPr>
            <p:ph type="body" idx="1"/>
          </p:nvPr>
        </p:nvSpPr>
        <p:spPr>
          <a:xfrm>
            <a:off x="1" y="1000844"/>
            <a:ext cx="11825206" cy="4253100"/>
          </a:xfrm>
          <a:prstGeom prst="rect">
            <a:avLst/>
          </a:prstGeom>
        </p:spPr>
        <p:txBody>
          <a:bodyPr spcFirstLastPara="1" wrap="square" lIns="91425" tIns="45700" rIns="91425" bIns="45700" anchor="t" anchorCtr="0">
            <a:noAutofit/>
          </a:bodyPr>
          <a:lstStyle/>
          <a:p>
            <a:pPr algn="just">
              <a:buSzPct val="100000"/>
            </a:pPr>
            <a:r>
              <a:rPr lang="en-US" sz="2000" dirty="0">
                <a:solidFill>
                  <a:schemeClr val="tx2">
                    <a:lumMod val="10000"/>
                  </a:schemeClr>
                </a:solidFill>
              </a:rPr>
              <a:t>Boost digital technology</a:t>
            </a:r>
          </a:p>
          <a:p>
            <a:pPr lvl="1" algn="just">
              <a:buSzPct val="100000"/>
            </a:pPr>
            <a:r>
              <a:rPr lang="en-US" sz="1600" dirty="0">
                <a:solidFill>
                  <a:schemeClr val="tx2">
                    <a:lumMod val="10000"/>
                  </a:schemeClr>
                </a:solidFill>
              </a:rPr>
              <a:t>Promote the development or adoption of standards and good practices on the development of digital solutions for CS. Incentivize the development of guidelines for the development of digital solutions for CS, such as accessibility guidelines. Encourage innovation in the development of digital solutions for CS, such as new business models. Encourage the development of digital solutions for CS that are interoperable between them and with existing portals to streamline data workflows.</a:t>
            </a:r>
          </a:p>
          <a:p>
            <a:pPr algn="just">
              <a:buSzPct val="100000"/>
            </a:pPr>
            <a:r>
              <a:rPr lang="en-US" sz="2000" dirty="0">
                <a:solidFill>
                  <a:schemeClr val="tx2">
                    <a:lumMod val="10000"/>
                  </a:schemeClr>
                </a:solidFill>
              </a:rPr>
              <a:t>Support the adoption of technical instruments</a:t>
            </a:r>
          </a:p>
          <a:p>
            <a:pPr lvl="1" algn="just">
              <a:buSzPct val="100000"/>
            </a:pPr>
            <a:r>
              <a:rPr lang="en-US" sz="1600" dirty="0">
                <a:solidFill>
                  <a:schemeClr val="tx2">
                    <a:lumMod val="10000"/>
                  </a:schemeClr>
                </a:solidFill>
              </a:rPr>
              <a:t>Support initiatives increasing the level of use of technology by citizens scientists. Support awareness activities and incentives for motivating citizens interested in science in using technological instruments in CS projects. Promote actions reducing cost of technical instruments used in CS initiatives. Support initiatives increasing ICT literacy of citizens interested in science projects. Support the increase of readiness level of citizens and facilitating ICT inclusion initiatives.</a:t>
            </a:r>
          </a:p>
          <a:p>
            <a:pPr algn="just">
              <a:buSzPct val="100000"/>
            </a:pPr>
            <a:r>
              <a:rPr lang="en-US" sz="2000" dirty="0" err="1">
                <a:solidFill>
                  <a:schemeClr val="tx2">
                    <a:lumMod val="10000"/>
                  </a:schemeClr>
                </a:solidFill>
              </a:rPr>
              <a:t>Prioritising</a:t>
            </a:r>
            <a:r>
              <a:rPr lang="en-US" sz="2000" dirty="0">
                <a:solidFill>
                  <a:schemeClr val="tx2">
                    <a:lumMod val="10000"/>
                  </a:schemeClr>
                </a:solidFill>
              </a:rPr>
              <a:t> STEM in education</a:t>
            </a:r>
          </a:p>
          <a:p>
            <a:pPr lvl="1" algn="just">
              <a:buSzPct val="100000"/>
            </a:pPr>
            <a:r>
              <a:rPr lang="en-US" sz="1600" dirty="0">
                <a:solidFill>
                  <a:schemeClr val="tx2">
                    <a:lumMod val="10000"/>
                  </a:schemeClr>
                </a:solidFill>
              </a:rPr>
              <a:t>Support initiatives introducing STEM in education. Promoting exchange of best practices of STEM in education. Increase the funding programme for STEM in education initiatives which are co-developed for supporting CS projects. Encourage the monitoring and assessment of STEM in education impacts. Design awareness and incentives for STEM in education initiatives providing contribution to CS scale-up. Foster the development of STEM educational resources that centre around the engagement of minorities and inclusivity.</a:t>
            </a:r>
          </a:p>
        </p:txBody>
      </p:sp>
      <p:sp>
        <p:nvSpPr>
          <p:cNvPr id="5" name="Google Shape;104;p20">
            <a:extLst>
              <a:ext uri="{FF2B5EF4-FFF2-40B4-BE49-F238E27FC236}">
                <a16:creationId xmlns:a16="http://schemas.microsoft.com/office/drawing/2014/main" id="{594A7C0A-4A96-CE48-BB76-BDC503E3C254}"/>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6BED3E83-5D39-F54B-9952-D4624C87B9B2}"/>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254698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recommendations/3</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14</a:t>
            </a:fld>
            <a:endParaRPr/>
          </a:p>
        </p:txBody>
      </p:sp>
      <p:sp>
        <p:nvSpPr>
          <p:cNvPr id="7" name="Google Shape;115;g11091ca2c49_0_1">
            <a:extLst>
              <a:ext uri="{FF2B5EF4-FFF2-40B4-BE49-F238E27FC236}">
                <a16:creationId xmlns:a16="http://schemas.microsoft.com/office/drawing/2014/main" id="{57EDDD42-603F-F448-9C01-603BA5A3BDD8}"/>
              </a:ext>
            </a:extLst>
          </p:cNvPr>
          <p:cNvSpPr txBox="1">
            <a:spLocks noGrp="1"/>
          </p:cNvSpPr>
          <p:nvPr>
            <p:ph type="body" idx="1"/>
          </p:nvPr>
        </p:nvSpPr>
        <p:spPr>
          <a:xfrm>
            <a:off x="619932" y="954346"/>
            <a:ext cx="10771322" cy="4253100"/>
          </a:xfrm>
          <a:prstGeom prst="rect">
            <a:avLst/>
          </a:prstGeom>
        </p:spPr>
        <p:txBody>
          <a:bodyPr spcFirstLastPara="1" wrap="square" lIns="91425" tIns="45700" rIns="91425" bIns="45700" anchor="t" anchorCtr="0">
            <a:noAutofit/>
          </a:bodyPr>
          <a:lstStyle/>
          <a:p>
            <a:pPr algn="just">
              <a:buSzPct val="100000"/>
            </a:pPr>
            <a:r>
              <a:rPr lang="en-US" sz="2000" dirty="0">
                <a:solidFill>
                  <a:schemeClr val="tx2">
                    <a:lumMod val="10000"/>
                  </a:schemeClr>
                </a:solidFill>
              </a:rPr>
              <a:t>Networks and community platforms</a:t>
            </a:r>
          </a:p>
          <a:p>
            <a:pPr lvl="1" algn="just">
              <a:buSzPct val="100000"/>
            </a:pPr>
            <a:r>
              <a:rPr lang="en-US" sz="1600" dirty="0"/>
              <a:t>Stimulate collaborations in networks and communities through platforms allowing to address mutual benefits, expand capacity and leverage expertise and resources. Facilitate access to and re-use of resources on interoperability and accessibility from other domains for CS platforms. </a:t>
            </a:r>
            <a:endParaRPr lang="en-US" sz="1600" dirty="0">
              <a:solidFill>
                <a:schemeClr val="tx2">
                  <a:lumMod val="10000"/>
                </a:schemeClr>
              </a:solidFill>
            </a:endParaRPr>
          </a:p>
          <a:p>
            <a:pPr algn="just">
              <a:buSzPct val="100000"/>
            </a:pPr>
            <a:r>
              <a:rPr lang="en-US" sz="2000" dirty="0">
                <a:solidFill>
                  <a:schemeClr val="tx2">
                    <a:lumMod val="10000"/>
                  </a:schemeClr>
                </a:solidFill>
              </a:rPr>
              <a:t>New rules of attribution of scientific discoveries</a:t>
            </a:r>
          </a:p>
          <a:p>
            <a:pPr lvl="1" algn="just">
              <a:buSzPct val="100000"/>
            </a:pPr>
            <a:r>
              <a:rPr lang="en-US" sz="1600" dirty="0">
                <a:solidFill>
                  <a:schemeClr val="tx2">
                    <a:lumMod val="10000"/>
                  </a:schemeClr>
                </a:solidFill>
              </a:rPr>
              <a:t>Define IPR guidelines for CS projects. Promote best practices and knowledge exchange of rules and guidelines for involving citizen scientists in whole CS project life cycle. Encourage the organization of prizes and other initiatives to acknowledge the conjoint active participation of scientists and citizens interested in science in successful CS projects. Encourage the establishment of CS scientific journals.</a:t>
            </a:r>
          </a:p>
          <a:p>
            <a:pPr algn="just">
              <a:buSzPct val="100000"/>
            </a:pPr>
            <a:r>
              <a:rPr lang="en-US" sz="2000" dirty="0">
                <a:solidFill>
                  <a:schemeClr val="tx2">
                    <a:lumMod val="10000"/>
                  </a:schemeClr>
                </a:solidFill>
              </a:rPr>
              <a:t>Incentives to open data on the side of research infrastructures</a:t>
            </a:r>
          </a:p>
          <a:p>
            <a:pPr lvl="1" algn="just">
              <a:buSzPct val="100000"/>
            </a:pPr>
            <a:r>
              <a:rPr lang="en-US" sz="1600" dirty="0">
                <a:solidFill>
                  <a:schemeClr val="tx2">
                    <a:lumMod val="10000"/>
                  </a:schemeClr>
                </a:solidFill>
              </a:rPr>
              <a:t>Support the definition of incentive schemas for data sharing and opening. Support the acknowledgement of citizen scientists’ data and encourage their provision and sharing. Support the maintenance of open data infrastructure and their interoperability degree. Support the co-design and co-development of Apps for data gathering, sharing and managing that are truly adopted by the citizen scientists. </a:t>
            </a:r>
          </a:p>
          <a:p>
            <a:pPr algn="just">
              <a:buSzPct val="100000"/>
            </a:pPr>
            <a:r>
              <a:rPr lang="en-US" sz="2000" dirty="0">
                <a:solidFill>
                  <a:schemeClr val="tx2">
                    <a:lumMod val="10000"/>
                  </a:schemeClr>
                </a:solidFill>
              </a:rPr>
              <a:t>Boost the European Open Science Cloud</a:t>
            </a:r>
          </a:p>
          <a:p>
            <a:pPr lvl="1" algn="just">
              <a:buSzPct val="100000"/>
            </a:pPr>
            <a:r>
              <a:rPr lang="en-US" sz="1600" dirty="0">
                <a:solidFill>
                  <a:schemeClr val="tx2">
                    <a:lumMod val="10000"/>
                  </a:schemeClr>
                </a:solidFill>
              </a:rPr>
              <a:t>Support the establishment of an open cloud data space for CS data at EU level. Support the development of AI and ML tools for mining and interpreting CS data available in open cloud infrastructures. </a:t>
            </a:r>
          </a:p>
        </p:txBody>
      </p:sp>
      <p:sp>
        <p:nvSpPr>
          <p:cNvPr id="5" name="Google Shape;104;p20">
            <a:extLst>
              <a:ext uri="{FF2B5EF4-FFF2-40B4-BE49-F238E27FC236}">
                <a16:creationId xmlns:a16="http://schemas.microsoft.com/office/drawing/2014/main" id="{B757AFF0-2536-A44F-B1EE-A2BE1EF7E76C}"/>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42383C0F-CF1B-884B-B080-E7F28111D8B6}"/>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3757679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recommendations/4</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15</a:t>
            </a:fld>
            <a:endParaRPr/>
          </a:p>
        </p:txBody>
      </p:sp>
      <p:sp>
        <p:nvSpPr>
          <p:cNvPr id="7" name="Google Shape;115;g11091ca2c49_0_1">
            <a:extLst>
              <a:ext uri="{FF2B5EF4-FFF2-40B4-BE49-F238E27FC236}">
                <a16:creationId xmlns:a16="http://schemas.microsoft.com/office/drawing/2014/main" id="{57EDDD42-603F-F448-9C01-603BA5A3BDD8}"/>
              </a:ext>
            </a:extLst>
          </p:cNvPr>
          <p:cNvSpPr txBox="1">
            <a:spLocks noGrp="1"/>
          </p:cNvSpPr>
          <p:nvPr>
            <p:ph type="body" idx="1"/>
          </p:nvPr>
        </p:nvSpPr>
        <p:spPr>
          <a:xfrm>
            <a:off x="1066712" y="1450290"/>
            <a:ext cx="9851942" cy="4253100"/>
          </a:xfrm>
          <a:prstGeom prst="rect">
            <a:avLst/>
          </a:prstGeom>
        </p:spPr>
        <p:txBody>
          <a:bodyPr spcFirstLastPara="1" wrap="square" lIns="91425" tIns="45700" rIns="91425" bIns="45700" anchor="t" anchorCtr="0">
            <a:noAutofit/>
          </a:bodyPr>
          <a:lstStyle/>
          <a:p>
            <a:pPr algn="just">
              <a:buSzPct val="100000"/>
            </a:pPr>
            <a:r>
              <a:rPr lang="en-US" sz="2000" dirty="0">
                <a:solidFill>
                  <a:schemeClr val="tx2">
                    <a:lumMod val="10000"/>
                  </a:schemeClr>
                </a:solidFill>
              </a:rPr>
              <a:t>Boosting skills on citizen science</a:t>
            </a:r>
          </a:p>
          <a:p>
            <a:pPr lvl="1" algn="just">
              <a:buSzPct val="100000"/>
            </a:pPr>
            <a:r>
              <a:rPr lang="en-US" sz="1600" dirty="0">
                <a:solidFill>
                  <a:schemeClr val="tx2">
                    <a:lumMod val="10000"/>
                  </a:schemeClr>
                </a:solidFill>
              </a:rPr>
              <a:t>Develop career pathways for scientists interested in CS initiatives. Include CS topics in university curricula. Foreseen governance models of CS initiatives which are in line with the rules and regulation of the research organization in charge of the CS initiative</a:t>
            </a:r>
          </a:p>
          <a:p>
            <a:pPr algn="just">
              <a:buSzPct val="100000"/>
            </a:pPr>
            <a:r>
              <a:rPr lang="en-US" sz="2000" dirty="0">
                <a:solidFill>
                  <a:schemeClr val="tx2">
                    <a:lumMod val="10000"/>
                  </a:schemeClr>
                </a:solidFill>
              </a:rPr>
              <a:t>Support funding</a:t>
            </a:r>
          </a:p>
          <a:p>
            <a:pPr lvl="1" algn="just">
              <a:buSzPct val="100000"/>
            </a:pPr>
            <a:r>
              <a:rPr lang="en-US" sz="1600" dirty="0">
                <a:solidFill>
                  <a:schemeClr val="tx2">
                    <a:lumMod val="10000"/>
                  </a:schemeClr>
                </a:solidFill>
              </a:rPr>
              <a:t>Establish appropriate funding mechanisms, for instance including agile evaluation of CS programs and citizen observatories. Facilitate the connection to alternative funding opportunities suitable to specific CS projects’ domains. Align regional, national, and EU funding for CS on specific science and policy domains.</a:t>
            </a:r>
          </a:p>
          <a:p>
            <a:pPr algn="just">
              <a:buSzPct val="100000"/>
            </a:pPr>
            <a:r>
              <a:rPr lang="en-US" sz="2000" dirty="0">
                <a:solidFill>
                  <a:schemeClr val="tx2">
                    <a:lumMod val="10000"/>
                  </a:schemeClr>
                </a:solidFill>
              </a:rPr>
              <a:t>Involve policymakers throughout the project life cycle</a:t>
            </a:r>
          </a:p>
          <a:p>
            <a:pPr lvl="1" algn="just">
              <a:buSzPct val="100000"/>
            </a:pPr>
            <a:r>
              <a:rPr lang="en-US" sz="1600" dirty="0">
                <a:solidFill>
                  <a:schemeClr val="tx2">
                    <a:lumMod val="10000"/>
                  </a:schemeClr>
                </a:solidFill>
              </a:rPr>
              <a:t>Seek to engage with CS projects throughout their life-cycle to ensure that CS projects’ outcomes are aligned with science and innovation policy. Develop programs to guide research organizations in the creation of CS projects that are in line with mission-based innovation. Establish or use existing frameworks to ensure that CS projects are iteratively designed and evaluated against mission-based innovation objectives.</a:t>
            </a:r>
          </a:p>
        </p:txBody>
      </p:sp>
      <p:sp>
        <p:nvSpPr>
          <p:cNvPr id="5" name="Google Shape;104;p20">
            <a:extLst>
              <a:ext uri="{FF2B5EF4-FFF2-40B4-BE49-F238E27FC236}">
                <a16:creationId xmlns:a16="http://schemas.microsoft.com/office/drawing/2014/main" id="{D01F6A47-1625-964F-90F6-417F96C55F6F}"/>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0109CE89-89F1-514F-80BE-394D553CCD5F}"/>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1954044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recommendations/5</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16</a:t>
            </a:fld>
            <a:endParaRPr/>
          </a:p>
        </p:txBody>
      </p:sp>
      <p:sp>
        <p:nvSpPr>
          <p:cNvPr id="7" name="Google Shape;115;g11091ca2c49_0_1">
            <a:extLst>
              <a:ext uri="{FF2B5EF4-FFF2-40B4-BE49-F238E27FC236}">
                <a16:creationId xmlns:a16="http://schemas.microsoft.com/office/drawing/2014/main" id="{57EDDD42-603F-F448-9C01-603BA5A3BDD8}"/>
              </a:ext>
            </a:extLst>
          </p:cNvPr>
          <p:cNvSpPr txBox="1">
            <a:spLocks noGrp="1"/>
          </p:cNvSpPr>
          <p:nvPr>
            <p:ph type="body" idx="1"/>
          </p:nvPr>
        </p:nvSpPr>
        <p:spPr>
          <a:xfrm>
            <a:off x="1066712" y="1450290"/>
            <a:ext cx="9851942" cy="4253100"/>
          </a:xfrm>
          <a:prstGeom prst="rect">
            <a:avLst/>
          </a:prstGeom>
        </p:spPr>
        <p:txBody>
          <a:bodyPr spcFirstLastPara="1" wrap="square" lIns="91425" tIns="45700" rIns="91425" bIns="45700" anchor="t" anchorCtr="0">
            <a:noAutofit/>
          </a:bodyPr>
          <a:lstStyle/>
          <a:p>
            <a:pPr algn="just">
              <a:buSzPct val="100000"/>
            </a:pPr>
            <a:r>
              <a:rPr lang="en-US" sz="2000" dirty="0">
                <a:solidFill>
                  <a:schemeClr val="tx2">
                    <a:lumMod val="10000"/>
                  </a:schemeClr>
                </a:solidFill>
              </a:rPr>
              <a:t>Continuing to pursue and encourage diversity</a:t>
            </a:r>
          </a:p>
          <a:p>
            <a:pPr lvl="1" algn="just">
              <a:buSzPct val="100000"/>
            </a:pPr>
            <a:r>
              <a:rPr lang="en-US" sz="1600" dirty="0">
                <a:solidFill>
                  <a:schemeClr val="tx2">
                    <a:lumMod val="10000"/>
                  </a:schemeClr>
                </a:solidFill>
              </a:rPr>
              <a:t>Encourage and support the development, collection, use, and dissemination of guidelines and good practices on inclusive CS. Support knowledge sharing initiatives on inclusive CS, for instance by partnering with stakeholders seeking to pursue this goal in the organization of events</a:t>
            </a:r>
          </a:p>
          <a:p>
            <a:pPr algn="just">
              <a:buSzPct val="100000"/>
            </a:pPr>
            <a:r>
              <a:rPr lang="en-US" sz="2000" dirty="0">
                <a:solidFill>
                  <a:schemeClr val="tx2">
                    <a:lumMod val="10000"/>
                  </a:schemeClr>
                </a:solidFill>
              </a:rPr>
              <a:t>Foster experience design to ensure motivation, sustained engagement, and inclusivity</a:t>
            </a:r>
          </a:p>
          <a:p>
            <a:pPr lvl="1" algn="just">
              <a:buSzPct val="100000"/>
            </a:pPr>
            <a:r>
              <a:rPr lang="en-US" sz="1600" dirty="0">
                <a:solidFill>
                  <a:schemeClr val="tx2">
                    <a:lumMod val="10000"/>
                  </a:schemeClr>
                </a:solidFill>
              </a:rPr>
              <a:t>Support the development of training for CS experience design. Liaise communities of practice to foster knowledge exchange between the CS and the designers communities. Provide support for capability building on CS experience design, for instance allocating </a:t>
            </a:r>
            <a:r>
              <a:rPr lang="en-US" sz="1600" dirty="0" err="1">
                <a:solidFill>
                  <a:schemeClr val="tx2">
                    <a:lumMod val="10000"/>
                  </a:schemeClr>
                </a:solidFill>
              </a:rPr>
              <a:t>fundings</a:t>
            </a:r>
            <a:r>
              <a:rPr lang="en-US" sz="1600" dirty="0">
                <a:solidFill>
                  <a:schemeClr val="tx2">
                    <a:lumMod val="10000"/>
                  </a:schemeClr>
                </a:solidFill>
              </a:rPr>
              <a:t> for specific initiatives in this field. </a:t>
            </a:r>
          </a:p>
          <a:p>
            <a:pPr algn="just">
              <a:buSzPct val="100000"/>
            </a:pPr>
            <a:r>
              <a:rPr lang="en-US" sz="2000" dirty="0">
                <a:solidFill>
                  <a:schemeClr val="tx2">
                    <a:lumMod val="10000"/>
                  </a:schemeClr>
                </a:solidFill>
              </a:rPr>
              <a:t>Meta-evaluation</a:t>
            </a:r>
          </a:p>
          <a:p>
            <a:pPr lvl="1" algn="just">
              <a:buSzPct val="100000"/>
            </a:pPr>
            <a:r>
              <a:rPr lang="en-US" sz="1600" dirty="0">
                <a:solidFill>
                  <a:schemeClr val="tx2">
                    <a:lumMod val="10000"/>
                  </a:schemeClr>
                </a:solidFill>
              </a:rPr>
              <a:t>Foster the development of initiatives that create or enhance a continuous improvement culture among CS stakeholders. Support initiatives for the meta-evaluation of CS impact assessment frameworks and tools. Ensure that the fitness-for-purpose criteria for CS impact assessment frameworks and tools include elements regarding social innovation and other relevant policies.</a:t>
            </a:r>
          </a:p>
        </p:txBody>
      </p:sp>
      <p:sp>
        <p:nvSpPr>
          <p:cNvPr id="5" name="Google Shape;104;p20">
            <a:extLst>
              <a:ext uri="{FF2B5EF4-FFF2-40B4-BE49-F238E27FC236}">
                <a16:creationId xmlns:a16="http://schemas.microsoft.com/office/drawing/2014/main" id="{B7C10E39-5E59-EF48-814E-A761697EB941}"/>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F8C71EFB-2D5B-BD4E-AA13-DB199458B9D5}"/>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2995283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1"/>
          <p:cNvSpPr txBox="1">
            <a:spLocks noGrp="1"/>
          </p:cNvSpPr>
          <p:nvPr>
            <p:ph type="body" idx="1"/>
          </p:nvPr>
        </p:nvSpPr>
        <p:spPr>
          <a:xfrm>
            <a:off x="2746375" y="5445125"/>
            <a:ext cx="2159000" cy="3603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1"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reinforceeu.eu</a:t>
            </a:r>
            <a:endParaRPr/>
          </a:p>
        </p:txBody>
      </p:sp>
      <p:sp>
        <p:nvSpPr>
          <p:cNvPr id="200" name="Google Shape;200;p21"/>
          <p:cNvSpPr txBox="1">
            <a:spLocks noGrp="1"/>
          </p:cNvSpPr>
          <p:nvPr>
            <p:ph type="body" idx="2"/>
          </p:nvPr>
        </p:nvSpPr>
        <p:spPr>
          <a:xfrm>
            <a:off x="4886325" y="5445125"/>
            <a:ext cx="2160587" cy="3603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dirty="0">
                <a:solidFill>
                  <a:schemeClr val="lt1"/>
                </a:solidFill>
                <a:latin typeface="Arial"/>
                <a:ea typeface="Arial"/>
                <a:cs typeface="Arial"/>
                <a:sym typeface="Arial"/>
              </a:rPr>
              <a:t>/company/</a:t>
            </a:r>
            <a:r>
              <a:rPr lang="en-US" sz="1600" b="1" i="0" u="none" strike="noStrike" cap="none" dirty="0" err="1">
                <a:solidFill>
                  <a:schemeClr val="lt1"/>
                </a:solidFill>
                <a:latin typeface="Arial"/>
                <a:ea typeface="Arial"/>
                <a:cs typeface="Arial"/>
                <a:sym typeface="Arial"/>
              </a:rPr>
              <a:t>reinforceeu</a:t>
            </a:r>
            <a:endParaRPr dirty="0"/>
          </a:p>
        </p:txBody>
      </p:sp>
      <p:sp>
        <p:nvSpPr>
          <p:cNvPr id="201" name="Google Shape;201;p21"/>
          <p:cNvSpPr txBox="1">
            <a:spLocks noGrp="1"/>
          </p:cNvSpPr>
          <p:nvPr>
            <p:ph type="body" idx="3"/>
          </p:nvPr>
        </p:nvSpPr>
        <p:spPr>
          <a:xfrm>
            <a:off x="7027862" y="5445125"/>
            <a:ext cx="2160587" cy="3603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@ReinforceEU</a:t>
            </a:r>
            <a:endParaRPr/>
          </a:p>
        </p:txBody>
      </p:sp>
      <p:sp>
        <p:nvSpPr>
          <p:cNvPr id="202" name="Google Shape;202;p21"/>
          <p:cNvSpPr txBox="1">
            <a:spLocks noGrp="1"/>
          </p:cNvSpPr>
          <p:nvPr>
            <p:ph type="title"/>
          </p:nvPr>
        </p:nvSpPr>
        <p:spPr>
          <a:xfrm>
            <a:off x="1301750" y="2743200"/>
            <a:ext cx="9329737"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58585A"/>
              </a:buClr>
              <a:buSzPts val="3200"/>
              <a:buFont typeface="Arial"/>
              <a:buNone/>
            </a:pPr>
            <a:r>
              <a:rPr lang="en-US" sz="3200" b="1" i="0" u="none">
                <a:solidFill>
                  <a:srgbClr val="58585A"/>
                </a:solidFill>
                <a:latin typeface="Arial"/>
                <a:ea typeface="Arial"/>
                <a:cs typeface="Arial"/>
                <a:sym typeface="Arial"/>
              </a:rPr>
              <a:t>JOIN OUR COMMUNITY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2351087" y="34925"/>
            <a:ext cx="929005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8585A"/>
              </a:buClr>
              <a:buSzPts val="3200"/>
              <a:buFont typeface="Arial"/>
              <a:buNone/>
            </a:pPr>
            <a:r>
              <a:rPr lang="en-US" sz="3200" b="1" i="0" u="none">
                <a:solidFill>
                  <a:srgbClr val="58585A"/>
                </a:solidFill>
                <a:latin typeface="Arial"/>
                <a:ea typeface="Arial"/>
                <a:cs typeface="Arial"/>
                <a:sym typeface="Arial"/>
              </a:rPr>
              <a:t>Standing questions</a:t>
            </a:r>
            <a:endParaRPr/>
          </a:p>
        </p:txBody>
      </p:sp>
      <p:sp>
        <p:nvSpPr>
          <p:cNvPr id="103" name="Google Shape;103;p20"/>
          <p:cNvSpPr txBox="1">
            <a:spLocks noGrp="1"/>
          </p:cNvSpPr>
          <p:nvPr>
            <p:ph type="body" idx="1"/>
          </p:nvPr>
        </p:nvSpPr>
        <p:spPr>
          <a:xfrm>
            <a:off x="560387" y="1119187"/>
            <a:ext cx="11296650" cy="1322387"/>
          </a:xfrm>
          <a:prstGeom prst="rect">
            <a:avLst/>
          </a:prstGeom>
          <a:noFill/>
          <a:ln>
            <a:noFill/>
          </a:ln>
        </p:spPr>
        <p:txBody>
          <a:bodyPr spcFirstLastPara="1" wrap="square" lIns="91425" tIns="45700" rIns="91425" bIns="45700" anchor="t" anchorCtr="0">
            <a:noAutofit/>
          </a:bodyPr>
          <a:lstStyle/>
          <a:p>
            <a:pPr marL="342900" indent="-342900" algn="just">
              <a:spcBef>
                <a:spcPts val="0"/>
              </a:spcBef>
              <a:buSzPts val="2400"/>
            </a:pPr>
            <a:r>
              <a:rPr lang="en-US" sz="2200" b="0" i="0" u="none" strike="noStrike" cap="none" dirty="0">
                <a:solidFill>
                  <a:schemeClr val="dk1"/>
                </a:solidFill>
                <a:latin typeface="Arial"/>
                <a:ea typeface="Arial"/>
                <a:cs typeface="Arial"/>
                <a:sym typeface="Arial"/>
              </a:rPr>
              <a:t>What is the value added of citizen science?</a:t>
            </a:r>
          </a:p>
          <a:p>
            <a:pPr marL="0" indent="0" algn="just">
              <a:spcBef>
                <a:spcPts val="0"/>
              </a:spcBef>
              <a:buSzPts val="2400"/>
              <a:buNone/>
            </a:pPr>
            <a:endParaRPr lang="en-US" sz="2200" b="0" i="0" u="none" strike="noStrike" cap="none" dirty="0">
              <a:solidFill>
                <a:schemeClr val="dk1"/>
              </a:solidFill>
              <a:latin typeface="Arial"/>
              <a:ea typeface="Arial"/>
              <a:cs typeface="Arial"/>
              <a:sym typeface="Arial"/>
            </a:endParaRPr>
          </a:p>
          <a:p>
            <a:pPr marL="342900" indent="-342900" algn="just">
              <a:spcBef>
                <a:spcPts val="0"/>
              </a:spcBef>
              <a:buSzPts val="2400"/>
            </a:pPr>
            <a:r>
              <a:rPr lang="en-US" sz="2200" dirty="0"/>
              <a:t>What are the bottlenecks and gaps (policy and organizational) that should be considered and addressed for mainstreaming the implementation of citizen science in research infrastructures?</a:t>
            </a:r>
            <a:r>
              <a:rPr lang="en-US" sz="2200" b="0" i="0" u="none" strike="noStrike" cap="none" dirty="0">
                <a:solidFill>
                  <a:schemeClr val="dk1"/>
                </a:solidFill>
                <a:latin typeface="Arial"/>
                <a:ea typeface="Arial"/>
                <a:cs typeface="Arial"/>
                <a:sym typeface="Arial"/>
              </a:rPr>
              <a:t> </a:t>
            </a:r>
          </a:p>
          <a:p>
            <a:pPr marL="800100" lvl="1" indent="-342900" algn="just">
              <a:spcBef>
                <a:spcPts val="0"/>
              </a:spcBef>
            </a:pPr>
            <a:r>
              <a:rPr lang="en-US" sz="1800" dirty="0"/>
              <a:t>What is the incentive for citizens? And for research infrastructures?</a:t>
            </a:r>
          </a:p>
          <a:p>
            <a:pPr marL="800100" lvl="1" indent="-342900" algn="just">
              <a:spcBef>
                <a:spcPts val="0"/>
              </a:spcBef>
            </a:pPr>
            <a:r>
              <a:rPr lang="en-US" sz="1800" dirty="0"/>
              <a:t>Attribution of scientific research research result</a:t>
            </a:r>
          </a:p>
          <a:p>
            <a:pPr marL="800100" lvl="1" indent="-342900" algn="just">
              <a:spcBef>
                <a:spcPts val="0"/>
              </a:spcBef>
            </a:pPr>
            <a:r>
              <a:rPr lang="en-US" sz="1800" dirty="0"/>
              <a:t>Data quality and interoperability?</a:t>
            </a:r>
          </a:p>
          <a:p>
            <a:pPr marL="800100" lvl="1" indent="-342900" algn="just">
              <a:spcBef>
                <a:spcPts val="0"/>
              </a:spcBef>
            </a:pPr>
            <a:r>
              <a:rPr lang="en-US" sz="1800" dirty="0"/>
              <a:t>Mainstreaming of common approaches</a:t>
            </a:r>
          </a:p>
          <a:p>
            <a:pPr marL="0" indent="0" algn="just">
              <a:spcBef>
                <a:spcPts val="0"/>
              </a:spcBef>
              <a:buSzPts val="2400"/>
              <a:buNone/>
            </a:pPr>
            <a:endParaRPr lang="en-US" sz="2200" dirty="0"/>
          </a:p>
          <a:p>
            <a:pPr marL="342900" indent="-342900" algn="just">
              <a:spcBef>
                <a:spcPts val="0"/>
              </a:spcBef>
              <a:buSzPts val="2400"/>
            </a:pPr>
            <a:r>
              <a:rPr lang="en-US" sz="2200" dirty="0"/>
              <a:t>What are the policies that should exist to foster the implementation of citizen science in research infrastructures?  </a:t>
            </a:r>
            <a:endParaRPr sz="2600" dirty="0"/>
          </a:p>
        </p:txBody>
      </p:sp>
      <p:sp>
        <p:nvSpPr>
          <p:cNvPr id="104" name="Google Shape;104;p20"/>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a:solidFill>
                  <a:schemeClr val="lt1"/>
                </a:solidFill>
              </a:rPr>
              <a:t>21 November 2022</a:t>
            </a:r>
            <a:endParaRPr lang="en-US" sz="1200"/>
          </a:p>
          <a:p>
            <a:pPr marL="0" marR="0" lvl="0" indent="0" algn="l" rtl="0">
              <a:lnSpc>
                <a:spcPct val="100000"/>
              </a:lnSpc>
              <a:spcBef>
                <a:spcPts val="0"/>
              </a:spcBef>
              <a:spcAft>
                <a:spcPts val="0"/>
              </a:spcAft>
              <a:buNone/>
            </a:pPr>
            <a:endParaRPr sz="1200" b="0" i="0" u="none">
              <a:solidFill>
                <a:schemeClr val="lt1"/>
              </a:solidFill>
              <a:latin typeface="Arial"/>
              <a:ea typeface="Arial"/>
              <a:cs typeface="Arial"/>
              <a:sym typeface="Arial"/>
            </a:endParaRPr>
          </a:p>
        </p:txBody>
      </p:sp>
      <p:sp>
        <p:nvSpPr>
          <p:cNvPr id="106" name="Google Shape;106;p20"/>
          <p:cNvSpPr txBox="1"/>
          <p:nvPr/>
        </p:nvSpPr>
        <p:spPr>
          <a:xfrm>
            <a:off x="8796337" y="6664325"/>
            <a:ext cx="284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200"/>
              <a:buFont typeface="Arial"/>
              <a:buNone/>
            </a:pPr>
            <a:fld id="{00000000-1234-1234-1234-123412341234}" type="slidenum">
              <a:rPr lang="en-US" sz="1200" b="0" i="0" u="none">
                <a:solidFill>
                  <a:schemeClr val="lt1"/>
                </a:solidFill>
                <a:latin typeface="Arial"/>
                <a:ea typeface="Arial"/>
                <a:cs typeface="Arial"/>
                <a:sym typeface="Arial"/>
              </a:rPr>
              <a:t>2</a:t>
            </a:fld>
            <a:endParaRPr/>
          </a:p>
        </p:txBody>
      </p:sp>
      <p:sp>
        <p:nvSpPr>
          <p:cNvPr id="7" name="Google Shape;105;p20">
            <a:extLst>
              <a:ext uri="{FF2B5EF4-FFF2-40B4-BE49-F238E27FC236}">
                <a16:creationId xmlns:a16="http://schemas.microsoft.com/office/drawing/2014/main" id="{0C82E342-955E-AC42-9A10-2371C22EF6DE}"/>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a:solidFill>
                  <a:schemeClr val="lt1"/>
                </a:solidFill>
              </a:rPr>
              <a:t>				REINFORCE Closing Conference</a:t>
            </a:r>
          </a:p>
        </p:txBody>
      </p:sp>
    </p:spTree>
    <p:extLst>
      <p:ext uri="{BB962C8B-B14F-4D97-AF65-F5344CB8AC3E}">
        <p14:creationId xmlns:p14="http://schemas.microsoft.com/office/powerpoint/2010/main" val="302190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1091ca2c49_0_1"/>
          <p:cNvSpPr txBox="1">
            <a:spLocks noGrp="1"/>
          </p:cNvSpPr>
          <p:nvPr>
            <p:ph type="title"/>
          </p:nvPr>
        </p:nvSpPr>
        <p:spPr>
          <a:xfrm>
            <a:off x="2351583" y="34922"/>
            <a:ext cx="9755535"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dk1"/>
                </a:solidFill>
              </a:rPr>
              <a:t>Methodology for the development of the roadmap</a:t>
            </a:r>
            <a:endParaRPr>
              <a:solidFill>
                <a:schemeClr val="dk1"/>
              </a:solidFill>
            </a:endParaRPr>
          </a:p>
        </p:txBody>
      </p:sp>
      <p:sp>
        <p:nvSpPr>
          <p:cNvPr id="116" name="Google Shape;116;g11091ca2c49_0_1"/>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3</a:t>
            </a:fld>
            <a:endParaRPr/>
          </a:p>
        </p:txBody>
      </p:sp>
      <p:pic>
        <p:nvPicPr>
          <p:cNvPr id="4" name="Picture 3">
            <a:extLst>
              <a:ext uri="{FF2B5EF4-FFF2-40B4-BE49-F238E27FC236}">
                <a16:creationId xmlns:a16="http://schemas.microsoft.com/office/drawing/2014/main" id="{009EC022-653D-DD47-954E-50E788562C8F}"/>
              </a:ext>
            </a:extLst>
          </p:cNvPr>
          <p:cNvPicPr>
            <a:picLocks noChangeAspect="1"/>
          </p:cNvPicPr>
          <p:nvPr/>
        </p:nvPicPr>
        <p:blipFill>
          <a:blip r:embed="rId3"/>
          <a:stretch>
            <a:fillRect/>
          </a:stretch>
        </p:blipFill>
        <p:spPr>
          <a:xfrm>
            <a:off x="729205" y="1331088"/>
            <a:ext cx="10058400" cy="4919241"/>
          </a:xfrm>
          <a:prstGeom prst="rect">
            <a:avLst/>
          </a:prstGeom>
        </p:spPr>
      </p:pic>
      <p:sp>
        <p:nvSpPr>
          <p:cNvPr id="11" name="Google Shape;104;p20">
            <a:extLst>
              <a:ext uri="{FF2B5EF4-FFF2-40B4-BE49-F238E27FC236}">
                <a16:creationId xmlns:a16="http://schemas.microsoft.com/office/drawing/2014/main" id="{20D09B6E-C89D-6A4A-8539-7BE15312D521}"/>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a:solidFill>
                  <a:schemeClr val="lt1"/>
                </a:solidFill>
              </a:rPr>
              <a:t>21</a:t>
            </a:r>
            <a:r>
              <a:rPr lang="en-US" sz="1200" b="0" i="0" u="none">
                <a:solidFill>
                  <a:schemeClr val="lt1"/>
                </a:solidFill>
                <a:latin typeface="Arial"/>
                <a:ea typeface="Arial"/>
                <a:cs typeface="Arial"/>
                <a:sym typeface="Arial"/>
              </a:rPr>
              <a:t> November 2022</a:t>
            </a:r>
            <a:endParaRPr/>
          </a:p>
          <a:p>
            <a:pPr marL="0" marR="0" lvl="0" indent="0" algn="l" rtl="0">
              <a:lnSpc>
                <a:spcPct val="100000"/>
              </a:lnSpc>
              <a:spcBef>
                <a:spcPts val="0"/>
              </a:spcBef>
              <a:spcAft>
                <a:spcPts val="0"/>
              </a:spcAft>
              <a:buNone/>
            </a:pPr>
            <a:endParaRPr sz="1200" b="0" i="0" u="none">
              <a:solidFill>
                <a:schemeClr val="lt1"/>
              </a:solidFill>
              <a:latin typeface="Arial"/>
              <a:ea typeface="Arial"/>
              <a:cs typeface="Arial"/>
              <a:sym typeface="Arial"/>
            </a:endParaRPr>
          </a:p>
        </p:txBody>
      </p:sp>
      <p:sp>
        <p:nvSpPr>
          <p:cNvPr id="12" name="Google Shape;105;p20">
            <a:extLst>
              <a:ext uri="{FF2B5EF4-FFF2-40B4-BE49-F238E27FC236}">
                <a16:creationId xmlns:a16="http://schemas.microsoft.com/office/drawing/2014/main" id="{456055CB-100E-6644-BE45-66CFB3A55F3F}"/>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1091ca2c49_0_1"/>
          <p:cNvSpPr txBox="1">
            <a:spLocks noGrp="1"/>
          </p:cNvSpPr>
          <p:nvPr>
            <p:ph type="title"/>
          </p:nvPr>
        </p:nvSpPr>
        <p:spPr>
          <a:xfrm>
            <a:off x="2351583" y="34922"/>
            <a:ext cx="9755535"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dk1"/>
                </a:solidFill>
              </a:rPr>
              <a:t>Structure of the roadmap/1</a:t>
            </a:r>
            <a:endParaRPr dirty="0">
              <a:solidFill>
                <a:schemeClr val="dk1"/>
              </a:solidFill>
            </a:endParaRPr>
          </a:p>
        </p:txBody>
      </p:sp>
      <p:sp>
        <p:nvSpPr>
          <p:cNvPr id="115" name="Google Shape;115;g11091ca2c49_0_1"/>
          <p:cNvSpPr txBox="1">
            <a:spLocks noGrp="1"/>
          </p:cNvSpPr>
          <p:nvPr>
            <p:ph type="body" idx="1"/>
          </p:nvPr>
        </p:nvSpPr>
        <p:spPr>
          <a:xfrm>
            <a:off x="1097709" y="1201735"/>
            <a:ext cx="9851942" cy="4253100"/>
          </a:xfrm>
          <a:prstGeom prst="rect">
            <a:avLst/>
          </a:prstGeom>
        </p:spPr>
        <p:txBody>
          <a:bodyPr spcFirstLastPara="1" wrap="square" lIns="91425" tIns="45700" rIns="91425" bIns="45700" anchor="t" anchorCtr="0">
            <a:noAutofit/>
          </a:bodyPr>
          <a:lstStyle/>
          <a:p>
            <a:pPr algn="just">
              <a:buSzPct val="100000"/>
              <a:buFont typeface="+mj-lt"/>
              <a:buAutoNum type="arabicPeriod"/>
            </a:pPr>
            <a:r>
              <a:rPr lang="en-US" sz="1800" dirty="0">
                <a:solidFill>
                  <a:schemeClr val="tx2">
                    <a:lumMod val="10000"/>
                  </a:schemeClr>
                </a:solidFill>
              </a:rPr>
              <a:t>Introduction </a:t>
            </a:r>
          </a:p>
          <a:p>
            <a:pPr algn="just">
              <a:buSzPct val="100000"/>
              <a:buFont typeface="+mj-lt"/>
              <a:buAutoNum type="arabicPeriod"/>
            </a:pPr>
            <a:r>
              <a:rPr lang="en-US" sz="1800" dirty="0">
                <a:solidFill>
                  <a:schemeClr val="tx2">
                    <a:lumMod val="10000"/>
                  </a:schemeClr>
                </a:solidFill>
              </a:rPr>
              <a:t>Methodology</a:t>
            </a:r>
          </a:p>
          <a:p>
            <a:pPr lvl="1" algn="just">
              <a:buSzPct val="100000"/>
            </a:pPr>
            <a:r>
              <a:rPr lang="en-US" sz="1800" dirty="0">
                <a:solidFill>
                  <a:schemeClr val="tx2">
                    <a:lumMod val="10000"/>
                  </a:schemeClr>
                </a:solidFill>
              </a:rPr>
              <a:t>Roadmapping Exercise</a:t>
            </a:r>
          </a:p>
          <a:p>
            <a:pPr lvl="1" algn="just">
              <a:buSzPct val="100000"/>
            </a:pPr>
            <a:r>
              <a:rPr lang="en-US" sz="1800" dirty="0">
                <a:solidFill>
                  <a:schemeClr val="tx2">
                    <a:lumMod val="10000"/>
                  </a:schemeClr>
                </a:solidFill>
              </a:rPr>
              <a:t>Methodology for Gap Analysis</a:t>
            </a:r>
          </a:p>
          <a:p>
            <a:pPr lvl="1" algn="just">
              <a:buSzPct val="100000"/>
            </a:pPr>
            <a:r>
              <a:rPr lang="en-US" sz="1800" dirty="0">
                <a:solidFill>
                  <a:schemeClr val="tx2">
                    <a:lumMod val="10000"/>
                  </a:schemeClr>
                </a:solidFill>
              </a:rPr>
              <a:t>Input collection activities performed</a:t>
            </a:r>
          </a:p>
          <a:p>
            <a:pPr lvl="2" algn="just">
              <a:buSzPct val="100000"/>
            </a:pPr>
            <a:r>
              <a:rPr lang="en-US" sz="1800" dirty="0">
                <a:solidFill>
                  <a:schemeClr val="tx2">
                    <a:lumMod val="10000"/>
                  </a:schemeClr>
                </a:solidFill>
              </a:rPr>
              <a:t>Input from literature and events</a:t>
            </a:r>
          </a:p>
          <a:p>
            <a:pPr lvl="2" algn="just">
              <a:buSzPct val="100000"/>
            </a:pPr>
            <a:r>
              <a:rPr lang="en-US" sz="1800" dirty="0">
                <a:solidFill>
                  <a:schemeClr val="tx2">
                    <a:lumMod val="10000"/>
                  </a:schemeClr>
                </a:solidFill>
              </a:rPr>
              <a:t>Input on the Roadmap Structure in Commentable Format</a:t>
            </a:r>
          </a:p>
          <a:p>
            <a:pPr algn="just">
              <a:buSzPct val="100000"/>
              <a:buFont typeface="+mj-lt"/>
              <a:buAutoNum type="arabicPeriod"/>
            </a:pPr>
            <a:r>
              <a:rPr lang="en-US" sz="1800" dirty="0">
                <a:solidFill>
                  <a:schemeClr val="tx2">
                    <a:lumMod val="10000"/>
                  </a:schemeClr>
                </a:solidFill>
              </a:rPr>
              <a:t>Citizen science in research infrastructures</a:t>
            </a:r>
          </a:p>
          <a:p>
            <a:pPr algn="just">
              <a:buSzPct val="100000"/>
              <a:buFont typeface="+mj-lt"/>
              <a:buAutoNum type="arabicPeriod"/>
            </a:pPr>
            <a:r>
              <a:rPr lang="en-US" sz="1800" dirty="0">
                <a:solidFill>
                  <a:schemeClr val="tx2">
                    <a:lumMod val="10000"/>
                  </a:schemeClr>
                </a:solidFill>
              </a:rPr>
              <a:t>Results and lessons learned from the project</a:t>
            </a:r>
          </a:p>
          <a:p>
            <a:pPr algn="just">
              <a:buSzPct val="100000"/>
              <a:buFont typeface="+mj-lt"/>
              <a:buAutoNum type="arabicPeriod"/>
            </a:pPr>
            <a:r>
              <a:rPr lang="en-US" sz="1800" dirty="0">
                <a:solidFill>
                  <a:schemeClr val="tx2">
                    <a:lumMod val="10000"/>
                  </a:schemeClr>
                </a:solidFill>
              </a:rPr>
              <a:t>Identification of gaps</a:t>
            </a:r>
          </a:p>
          <a:p>
            <a:pPr algn="just">
              <a:buSzPct val="100000"/>
              <a:buFont typeface="+mj-lt"/>
              <a:buAutoNum type="arabicPeriod"/>
            </a:pPr>
            <a:r>
              <a:rPr lang="en-US" sz="1800" dirty="0">
                <a:solidFill>
                  <a:schemeClr val="tx2">
                    <a:lumMod val="10000"/>
                  </a:schemeClr>
                </a:solidFill>
              </a:rPr>
              <a:t>Policy challenges</a:t>
            </a:r>
          </a:p>
          <a:p>
            <a:pPr marL="393700" indent="-342900" algn="just">
              <a:buFont typeface="+mj-lt"/>
              <a:buAutoNum type="arabicPeriod"/>
            </a:pPr>
            <a:endParaRPr sz="1800" dirty="0"/>
          </a:p>
        </p:txBody>
      </p:sp>
      <p:sp>
        <p:nvSpPr>
          <p:cNvPr id="116" name="Google Shape;116;g11091ca2c49_0_1"/>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4</a:t>
            </a:fld>
            <a:endParaRPr dirty="0"/>
          </a:p>
        </p:txBody>
      </p:sp>
      <p:sp>
        <p:nvSpPr>
          <p:cNvPr id="5" name="Google Shape;104;p20">
            <a:extLst>
              <a:ext uri="{FF2B5EF4-FFF2-40B4-BE49-F238E27FC236}">
                <a16:creationId xmlns:a16="http://schemas.microsoft.com/office/drawing/2014/main" id="{1AF3B691-67A3-3343-85C9-5CB69482B661}"/>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7" name="Google Shape;105;p20">
            <a:extLst>
              <a:ext uri="{FF2B5EF4-FFF2-40B4-BE49-F238E27FC236}">
                <a16:creationId xmlns:a16="http://schemas.microsoft.com/office/drawing/2014/main" id="{194352F3-1456-264D-9EA0-6287C303C74D}"/>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192759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1091ca2c49_0_1"/>
          <p:cNvSpPr txBox="1">
            <a:spLocks noGrp="1"/>
          </p:cNvSpPr>
          <p:nvPr>
            <p:ph type="title"/>
          </p:nvPr>
        </p:nvSpPr>
        <p:spPr>
          <a:xfrm>
            <a:off x="2351583" y="34922"/>
            <a:ext cx="9755535"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dk1"/>
                </a:solidFill>
              </a:rPr>
              <a:t>Structure of the roadmap/2</a:t>
            </a:r>
            <a:endParaRPr dirty="0">
              <a:solidFill>
                <a:schemeClr val="dk1"/>
              </a:solidFill>
            </a:endParaRPr>
          </a:p>
        </p:txBody>
      </p:sp>
      <p:sp>
        <p:nvSpPr>
          <p:cNvPr id="115" name="Google Shape;115;g11091ca2c49_0_1"/>
          <p:cNvSpPr txBox="1">
            <a:spLocks noGrp="1"/>
          </p:cNvSpPr>
          <p:nvPr>
            <p:ph type="body" idx="1"/>
          </p:nvPr>
        </p:nvSpPr>
        <p:spPr>
          <a:xfrm>
            <a:off x="1097709" y="954344"/>
            <a:ext cx="9851942" cy="4253100"/>
          </a:xfrm>
          <a:prstGeom prst="rect">
            <a:avLst/>
          </a:prstGeom>
        </p:spPr>
        <p:txBody>
          <a:bodyPr spcFirstLastPara="1" wrap="square" lIns="91425" tIns="45700" rIns="91425" bIns="45700" anchor="t" anchorCtr="0">
            <a:noAutofit/>
          </a:bodyPr>
          <a:lstStyle/>
          <a:p>
            <a:pPr algn="just">
              <a:buSzPct val="100000"/>
              <a:buFont typeface="+mj-lt"/>
              <a:buAutoNum type="arabicPeriod" startAt="7"/>
            </a:pPr>
            <a:r>
              <a:rPr lang="en-US" sz="2000" dirty="0">
                <a:solidFill>
                  <a:schemeClr val="tx2">
                    <a:lumMod val="10000"/>
                  </a:schemeClr>
                </a:solidFill>
              </a:rPr>
              <a:t>Recommendations for follow up actions</a:t>
            </a:r>
          </a:p>
          <a:p>
            <a:pPr lvl="1" algn="just">
              <a:buSzPct val="100000"/>
            </a:pPr>
            <a:r>
              <a:rPr lang="en-US" sz="2000" dirty="0">
                <a:solidFill>
                  <a:schemeClr val="tx2">
                    <a:lumMod val="10000"/>
                  </a:schemeClr>
                </a:solidFill>
              </a:rPr>
              <a:t>Recommendations at EU level</a:t>
            </a:r>
          </a:p>
          <a:p>
            <a:pPr lvl="1" algn="just">
              <a:buSzPct val="100000"/>
            </a:pPr>
            <a:r>
              <a:rPr lang="en-US" sz="2000" dirty="0">
                <a:solidFill>
                  <a:schemeClr val="tx2">
                    <a:lumMod val="10000"/>
                  </a:schemeClr>
                </a:solidFill>
              </a:rPr>
              <a:t>Recommendations at National level</a:t>
            </a:r>
          </a:p>
          <a:p>
            <a:pPr lvl="1" algn="just">
              <a:buSzPct val="100000"/>
            </a:pPr>
            <a:r>
              <a:rPr lang="en-US" sz="2000" dirty="0">
                <a:solidFill>
                  <a:schemeClr val="tx2">
                    <a:lumMod val="10000"/>
                  </a:schemeClr>
                </a:solidFill>
              </a:rPr>
              <a:t>Recommendations at Regional/local level</a:t>
            </a:r>
          </a:p>
          <a:p>
            <a:pPr algn="just">
              <a:buSzPct val="100000"/>
              <a:buFont typeface="+mj-lt"/>
              <a:buAutoNum type="arabicPeriod" startAt="7"/>
            </a:pPr>
            <a:r>
              <a:rPr lang="en-US" sz="2000" dirty="0">
                <a:solidFill>
                  <a:schemeClr val="tx2">
                    <a:lumMod val="10000"/>
                  </a:schemeClr>
                </a:solidFill>
              </a:rPr>
              <a:t>Bringing the identified policy interventions to implementation</a:t>
            </a:r>
          </a:p>
          <a:p>
            <a:pPr lvl="1" algn="just">
              <a:buSzPct val="100000"/>
            </a:pPr>
            <a:r>
              <a:rPr lang="en-US" sz="2000" dirty="0">
                <a:solidFill>
                  <a:schemeClr val="tx2">
                    <a:lumMod val="10000"/>
                  </a:schemeClr>
                </a:solidFill>
              </a:rPr>
              <a:t>Action plan for implementation</a:t>
            </a:r>
          </a:p>
          <a:p>
            <a:pPr lvl="1" algn="just">
              <a:buSzPct val="100000"/>
            </a:pPr>
            <a:r>
              <a:rPr lang="en-US" sz="2000" dirty="0">
                <a:solidFill>
                  <a:schemeClr val="tx2">
                    <a:lumMod val="10000"/>
                  </a:schemeClr>
                </a:solidFill>
              </a:rPr>
              <a:t>Challenges and opportunities</a:t>
            </a:r>
          </a:p>
          <a:p>
            <a:pPr lvl="1" algn="just">
              <a:buSzPct val="100000"/>
            </a:pPr>
            <a:r>
              <a:rPr lang="en-US" sz="2000" dirty="0">
                <a:solidFill>
                  <a:schemeClr val="tx2">
                    <a:lumMod val="10000"/>
                  </a:schemeClr>
                </a:solidFill>
              </a:rPr>
              <a:t>Feasibility analysis</a:t>
            </a:r>
          </a:p>
          <a:p>
            <a:pPr algn="just">
              <a:buSzPct val="100000"/>
              <a:buFont typeface="+mj-lt"/>
              <a:buAutoNum type="arabicPeriod" startAt="7"/>
            </a:pPr>
            <a:r>
              <a:rPr lang="en-US" sz="2000" dirty="0">
                <a:solidFill>
                  <a:schemeClr val="tx2">
                    <a:lumMod val="10000"/>
                  </a:schemeClr>
                </a:solidFill>
              </a:rPr>
              <a:t>Conclusion</a:t>
            </a:r>
          </a:p>
        </p:txBody>
      </p:sp>
      <p:sp>
        <p:nvSpPr>
          <p:cNvPr id="116" name="Google Shape;116;g11091ca2c49_0_1"/>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5</a:t>
            </a:fld>
            <a:endParaRPr dirty="0"/>
          </a:p>
        </p:txBody>
      </p:sp>
      <p:sp>
        <p:nvSpPr>
          <p:cNvPr id="5" name="Google Shape;104;p20">
            <a:extLst>
              <a:ext uri="{FF2B5EF4-FFF2-40B4-BE49-F238E27FC236}">
                <a16:creationId xmlns:a16="http://schemas.microsoft.com/office/drawing/2014/main" id="{1AF3B691-67A3-3343-85C9-5CB69482B661}"/>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7" name="Google Shape;105;p20">
            <a:extLst>
              <a:ext uri="{FF2B5EF4-FFF2-40B4-BE49-F238E27FC236}">
                <a16:creationId xmlns:a16="http://schemas.microsoft.com/office/drawing/2014/main" id="{1723F57E-75C0-C642-9117-60F0DC8B84EF}"/>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4245462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Objectives/1</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6</a:t>
            </a:fld>
            <a:endParaRPr/>
          </a:p>
        </p:txBody>
      </p:sp>
      <p:sp>
        <p:nvSpPr>
          <p:cNvPr id="7" name="Google Shape;115;g11091ca2c49_0_1">
            <a:extLst>
              <a:ext uri="{FF2B5EF4-FFF2-40B4-BE49-F238E27FC236}">
                <a16:creationId xmlns:a16="http://schemas.microsoft.com/office/drawing/2014/main" id="{57EDDD42-603F-F448-9C01-603BA5A3BDD8}"/>
              </a:ext>
            </a:extLst>
          </p:cNvPr>
          <p:cNvSpPr txBox="1">
            <a:spLocks noGrp="1"/>
          </p:cNvSpPr>
          <p:nvPr>
            <p:ph type="body" idx="1"/>
          </p:nvPr>
        </p:nvSpPr>
        <p:spPr>
          <a:xfrm>
            <a:off x="1066712" y="1155822"/>
            <a:ext cx="10573772" cy="4253100"/>
          </a:xfrm>
          <a:prstGeom prst="rect">
            <a:avLst/>
          </a:prstGeom>
        </p:spPr>
        <p:txBody>
          <a:bodyPr spcFirstLastPara="1" wrap="square" lIns="91425" tIns="45700" rIns="91425" bIns="45700" anchor="t" anchorCtr="0">
            <a:noAutofit/>
          </a:bodyPr>
          <a:lstStyle/>
          <a:p>
            <a:pPr algn="just">
              <a:buSzPct val="100000"/>
            </a:pPr>
            <a:r>
              <a:rPr lang="en-US" sz="2000" dirty="0">
                <a:solidFill>
                  <a:schemeClr val="tx2">
                    <a:lumMod val="10000"/>
                  </a:schemeClr>
                </a:solidFill>
              </a:rPr>
              <a:t>PO1: to support the development and maintenance of seamless open access to free of charge services, resources and expertise for all researchers and citizens scientists</a:t>
            </a:r>
          </a:p>
          <a:p>
            <a:pPr algn="just">
              <a:buSzPct val="100000"/>
            </a:pPr>
            <a:r>
              <a:rPr lang="en-US" sz="2000" dirty="0">
                <a:solidFill>
                  <a:schemeClr val="tx2">
                    <a:lumMod val="10000"/>
                  </a:schemeClr>
                </a:solidFill>
              </a:rPr>
              <a:t>PO2: to support the development of open and cloud-based solution for advanced computing and data analytics in research and innovation</a:t>
            </a:r>
          </a:p>
          <a:p>
            <a:pPr algn="just">
              <a:buSzPct val="100000"/>
            </a:pPr>
            <a:r>
              <a:rPr lang="en-US" sz="2000" dirty="0">
                <a:solidFill>
                  <a:schemeClr val="tx2">
                    <a:lumMod val="10000"/>
                  </a:schemeClr>
                </a:solidFill>
              </a:rPr>
              <a:t>PO3: to support the establishment and enlargement of an open-data space for scientists and citizens scientists</a:t>
            </a:r>
          </a:p>
          <a:p>
            <a:pPr algn="just">
              <a:buSzPct val="100000"/>
            </a:pPr>
            <a:r>
              <a:rPr lang="en-US" sz="2000" dirty="0">
                <a:solidFill>
                  <a:schemeClr val="tx2">
                    <a:lumMod val="10000"/>
                  </a:schemeClr>
                </a:solidFill>
              </a:rPr>
              <a:t>PO4: to support definition of standards for both technological tools for data collection, data quality, and data sharing in CSs initiatives</a:t>
            </a:r>
          </a:p>
          <a:p>
            <a:pPr algn="just">
              <a:buSzPct val="100000"/>
            </a:pPr>
            <a:r>
              <a:rPr lang="en-US" sz="2000" dirty="0">
                <a:solidFill>
                  <a:schemeClr val="tx2">
                    <a:lumMod val="10000"/>
                  </a:schemeClr>
                </a:solidFill>
              </a:rPr>
              <a:t>PO5: to facilitate collaboration among researchers and citizens scientists to conduct world-class research and innovation better addressing societal goals   </a:t>
            </a:r>
          </a:p>
          <a:p>
            <a:pPr algn="just">
              <a:buSzPct val="100000"/>
            </a:pPr>
            <a:endParaRPr lang="en-US" sz="2000" dirty="0">
              <a:solidFill>
                <a:schemeClr val="tx2">
                  <a:lumMod val="10000"/>
                </a:schemeClr>
              </a:solidFill>
            </a:endParaRPr>
          </a:p>
          <a:p>
            <a:pPr algn="just">
              <a:buSzPct val="100000"/>
            </a:pPr>
            <a:endParaRPr lang="en-US" sz="2000" dirty="0">
              <a:solidFill>
                <a:schemeClr val="tx2">
                  <a:lumMod val="10000"/>
                </a:schemeClr>
              </a:solidFill>
            </a:endParaRPr>
          </a:p>
        </p:txBody>
      </p:sp>
      <p:sp>
        <p:nvSpPr>
          <p:cNvPr id="5" name="Google Shape;104;p20">
            <a:extLst>
              <a:ext uri="{FF2B5EF4-FFF2-40B4-BE49-F238E27FC236}">
                <a16:creationId xmlns:a16="http://schemas.microsoft.com/office/drawing/2014/main" id="{B19ABCC6-7980-3141-9DEC-57277E14B387}"/>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888D73D2-DD7E-9B45-A1AE-C1BF4779B860}"/>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2004955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Objectives/2</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7</a:t>
            </a:fld>
            <a:endParaRPr/>
          </a:p>
        </p:txBody>
      </p:sp>
      <p:sp>
        <p:nvSpPr>
          <p:cNvPr id="7" name="Google Shape;115;g11091ca2c49_0_1">
            <a:extLst>
              <a:ext uri="{FF2B5EF4-FFF2-40B4-BE49-F238E27FC236}">
                <a16:creationId xmlns:a16="http://schemas.microsoft.com/office/drawing/2014/main" id="{57EDDD42-603F-F448-9C01-603BA5A3BDD8}"/>
              </a:ext>
            </a:extLst>
          </p:cNvPr>
          <p:cNvSpPr txBox="1">
            <a:spLocks noGrp="1"/>
          </p:cNvSpPr>
          <p:nvPr>
            <p:ph type="body" idx="1"/>
          </p:nvPr>
        </p:nvSpPr>
        <p:spPr>
          <a:xfrm>
            <a:off x="1066712" y="1155822"/>
            <a:ext cx="10573772" cy="4253100"/>
          </a:xfrm>
          <a:prstGeom prst="rect">
            <a:avLst/>
          </a:prstGeom>
        </p:spPr>
        <p:txBody>
          <a:bodyPr spcFirstLastPara="1" wrap="square" lIns="91425" tIns="45700" rIns="91425" bIns="45700" anchor="t" anchorCtr="0">
            <a:noAutofit/>
          </a:bodyPr>
          <a:lstStyle/>
          <a:p>
            <a:pPr algn="just">
              <a:buSzPct val="100000"/>
            </a:pPr>
            <a:r>
              <a:rPr lang="en-US" sz="2000" dirty="0">
                <a:solidFill>
                  <a:schemeClr val="tx2">
                    <a:lumMod val="10000"/>
                  </a:schemeClr>
                </a:solidFill>
              </a:rPr>
              <a:t>PO6: to increase the AI literacy and IT capabilities of citizens interested in science</a:t>
            </a:r>
          </a:p>
          <a:p>
            <a:pPr algn="just">
              <a:buSzPct val="100000"/>
            </a:pPr>
            <a:r>
              <a:rPr lang="en-US" sz="2000" dirty="0">
                <a:solidFill>
                  <a:schemeClr val="tx2">
                    <a:lumMod val="10000"/>
                  </a:schemeClr>
                </a:solidFill>
              </a:rPr>
              <a:t>PO7: to facilitate the citizens in contributing to produce of new knowledge addressing societal problems</a:t>
            </a:r>
          </a:p>
          <a:p>
            <a:pPr algn="just">
              <a:buSzPct val="100000"/>
            </a:pPr>
            <a:r>
              <a:rPr lang="en-US" sz="2000" dirty="0">
                <a:solidFill>
                  <a:schemeClr val="tx2">
                    <a:lumMod val="10000"/>
                  </a:schemeClr>
                </a:solidFill>
              </a:rPr>
              <a:t>PO8: to make citizens science more inclusive and promoting gender balance </a:t>
            </a:r>
          </a:p>
          <a:p>
            <a:pPr algn="just">
              <a:buSzPct val="100000"/>
            </a:pPr>
            <a:r>
              <a:rPr lang="en-US" sz="2000" dirty="0">
                <a:solidFill>
                  <a:schemeClr val="tx2">
                    <a:lumMod val="10000"/>
                  </a:schemeClr>
                </a:solidFill>
              </a:rPr>
              <a:t>PO9: to support Citizens Scientists in contributing closing the gap between Science and Society</a:t>
            </a:r>
          </a:p>
          <a:p>
            <a:pPr algn="just">
              <a:buSzPct val="100000"/>
            </a:pPr>
            <a:r>
              <a:rPr lang="en-US" sz="2000" dirty="0">
                <a:solidFill>
                  <a:schemeClr val="tx2">
                    <a:lumMod val="10000"/>
                  </a:schemeClr>
                </a:solidFill>
              </a:rPr>
              <a:t>PO10: to instill the culture of democratization in science and to increase society’s science capital</a:t>
            </a:r>
          </a:p>
          <a:p>
            <a:pPr algn="just">
              <a:buSzPct val="100000"/>
            </a:pPr>
            <a:r>
              <a:rPr lang="en-US" sz="2000" dirty="0">
                <a:solidFill>
                  <a:schemeClr val="tx2">
                    <a:lumMod val="10000"/>
                  </a:schemeClr>
                </a:solidFill>
              </a:rPr>
              <a:t>PO11: to support the definition and establishment of New Governance models and model of operation making CS a sustainable institutional practice</a:t>
            </a:r>
          </a:p>
          <a:p>
            <a:pPr marL="50800" indent="0" algn="just">
              <a:buSzPct val="100000"/>
              <a:buNone/>
            </a:pPr>
            <a:endParaRPr lang="en-US" sz="2000" dirty="0">
              <a:solidFill>
                <a:schemeClr val="tx2">
                  <a:lumMod val="10000"/>
                </a:schemeClr>
              </a:solidFill>
            </a:endParaRPr>
          </a:p>
          <a:p>
            <a:pPr algn="just">
              <a:buSzPct val="100000"/>
            </a:pPr>
            <a:endParaRPr lang="en-US" sz="2000" dirty="0">
              <a:solidFill>
                <a:schemeClr val="tx2">
                  <a:lumMod val="10000"/>
                </a:schemeClr>
              </a:solidFill>
            </a:endParaRPr>
          </a:p>
          <a:p>
            <a:pPr algn="just">
              <a:buSzPct val="100000"/>
            </a:pPr>
            <a:endParaRPr lang="en-US" sz="2000" dirty="0">
              <a:solidFill>
                <a:schemeClr val="tx2">
                  <a:lumMod val="10000"/>
                </a:schemeClr>
              </a:solidFill>
            </a:endParaRPr>
          </a:p>
          <a:p>
            <a:pPr algn="just">
              <a:buSzPct val="100000"/>
            </a:pPr>
            <a:endParaRPr lang="en-US" sz="2000" dirty="0">
              <a:solidFill>
                <a:schemeClr val="tx2">
                  <a:lumMod val="10000"/>
                </a:schemeClr>
              </a:solidFill>
            </a:endParaRPr>
          </a:p>
        </p:txBody>
      </p:sp>
      <p:sp>
        <p:nvSpPr>
          <p:cNvPr id="5" name="Google Shape;104;p20">
            <a:extLst>
              <a:ext uri="{FF2B5EF4-FFF2-40B4-BE49-F238E27FC236}">
                <a16:creationId xmlns:a16="http://schemas.microsoft.com/office/drawing/2014/main" id="{B19ABCC6-7980-3141-9DEC-57277E14B387}"/>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888D73D2-DD7E-9B45-A1AE-C1BF4779B860}"/>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66816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Objectives/3</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8</a:t>
            </a:fld>
            <a:endParaRPr/>
          </a:p>
        </p:txBody>
      </p:sp>
      <p:sp>
        <p:nvSpPr>
          <p:cNvPr id="7" name="Google Shape;115;g11091ca2c49_0_1">
            <a:extLst>
              <a:ext uri="{FF2B5EF4-FFF2-40B4-BE49-F238E27FC236}">
                <a16:creationId xmlns:a16="http://schemas.microsoft.com/office/drawing/2014/main" id="{57EDDD42-603F-F448-9C01-603BA5A3BDD8}"/>
              </a:ext>
            </a:extLst>
          </p:cNvPr>
          <p:cNvSpPr txBox="1">
            <a:spLocks noGrp="1"/>
          </p:cNvSpPr>
          <p:nvPr>
            <p:ph type="body" idx="1"/>
          </p:nvPr>
        </p:nvSpPr>
        <p:spPr>
          <a:xfrm>
            <a:off x="1066712" y="1155822"/>
            <a:ext cx="10573772" cy="4253100"/>
          </a:xfrm>
          <a:prstGeom prst="rect">
            <a:avLst/>
          </a:prstGeom>
        </p:spPr>
        <p:txBody>
          <a:bodyPr spcFirstLastPara="1" wrap="square" lIns="91425" tIns="45700" rIns="91425" bIns="45700" anchor="t" anchorCtr="0">
            <a:noAutofit/>
          </a:bodyPr>
          <a:lstStyle/>
          <a:p>
            <a:pPr algn="just">
              <a:buSzPct val="100000"/>
            </a:pPr>
            <a:r>
              <a:rPr lang="en-US" sz="2000" dirty="0">
                <a:solidFill>
                  <a:schemeClr val="tx2">
                    <a:lumMod val="10000"/>
                  </a:schemeClr>
                </a:solidFill>
              </a:rPr>
              <a:t>PO12: to support the development of Impact Assessment framework showing effectiveness of CS in evidence-based research initiatives especially for societal challenges</a:t>
            </a:r>
          </a:p>
          <a:p>
            <a:pPr algn="just">
              <a:buSzPct val="100000"/>
            </a:pPr>
            <a:r>
              <a:rPr lang="en-US" sz="2000" dirty="0">
                <a:solidFill>
                  <a:schemeClr val="tx2">
                    <a:lumMod val="10000"/>
                  </a:schemeClr>
                </a:solidFill>
              </a:rPr>
              <a:t>PO13: to raise awareness among citizens as scientists and scientific communities about the significant contribution which citizens can provide in collecting valuable evidence for measuring impacts’ indicators (e.g. SDGs indicators)</a:t>
            </a:r>
          </a:p>
          <a:p>
            <a:pPr algn="just">
              <a:buSzPct val="100000"/>
            </a:pPr>
            <a:r>
              <a:rPr lang="en-US" sz="2000" dirty="0">
                <a:solidFill>
                  <a:schemeClr val="tx2">
                    <a:lumMod val="10000"/>
                  </a:schemeClr>
                </a:solidFill>
              </a:rPr>
              <a:t>PO14: to facilitate the establishment of a Community of Citizens Scientists extending from early-school classes to senior citizens</a:t>
            </a:r>
          </a:p>
          <a:p>
            <a:pPr algn="just">
              <a:buSzPct val="100000"/>
            </a:pPr>
            <a:r>
              <a:rPr lang="en-US" sz="2000" dirty="0">
                <a:solidFill>
                  <a:schemeClr val="tx2">
                    <a:lumMod val="10000"/>
                  </a:schemeClr>
                </a:solidFill>
              </a:rPr>
              <a:t>PO15: to </a:t>
            </a:r>
            <a:r>
              <a:rPr lang="en-US" sz="2000" dirty="0" err="1">
                <a:solidFill>
                  <a:schemeClr val="tx2">
                    <a:lumMod val="10000"/>
                  </a:schemeClr>
                </a:solidFill>
              </a:rPr>
              <a:t>maximising</a:t>
            </a:r>
            <a:r>
              <a:rPr lang="en-US" sz="2000" dirty="0">
                <a:solidFill>
                  <a:schemeClr val="tx2">
                    <a:lumMod val="10000"/>
                  </a:schemeClr>
                </a:solidFill>
              </a:rPr>
              <a:t> the relevance and excellence of citizen science and scaling up citizen science</a:t>
            </a:r>
          </a:p>
          <a:p>
            <a:pPr algn="just">
              <a:buSzPct val="100000"/>
            </a:pPr>
            <a:r>
              <a:rPr lang="en-US" sz="2000" dirty="0">
                <a:solidFill>
                  <a:schemeClr val="tx2">
                    <a:lumMod val="10000"/>
                  </a:schemeClr>
                </a:solidFill>
              </a:rPr>
              <a:t>PO16: Increase the maturity level of CS in policy making processes at National level and develop an EU common approach to CS initiatives</a:t>
            </a:r>
          </a:p>
          <a:p>
            <a:pPr algn="just">
              <a:buSzPct val="100000"/>
            </a:pPr>
            <a:endParaRPr lang="en-US" sz="2000" dirty="0">
              <a:solidFill>
                <a:schemeClr val="tx2">
                  <a:lumMod val="10000"/>
                </a:schemeClr>
              </a:solidFill>
            </a:endParaRPr>
          </a:p>
          <a:p>
            <a:pPr algn="just">
              <a:buSzPct val="100000"/>
            </a:pPr>
            <a:endParaRPr lang="en-US" sz="2000" dirty="0">
              <a:solidFill>
                <a:schemeClr val="tx2">
                  <a:lumMod val="10000"/>
                </a:schemeClr>
              </a:solidFill>
            </a:endParaRPr>
          </a:p>
          <a:p>
            <a:pPr algn="just">
              <a:buSzPct val="100000"/>
            </a:pPr>
            <a:endParaRPr lang="en-US" sz="2000" dirty="0">
              <a:solidFill>
                <a:schemeClr val="tx2">
                  <a:lumMod val="10000"/>
                </a:schemeClr>
              </a:solidFill>
            </a:endParaRPr>
          </a:p>
          <a:p>
            <a:pPr algn="just">
              <a:buSzPct val="100000"/>
            </a:pPr>
            <a:endParaRPr lang="en-US" sz="2000" dirty="0">
              <a:solidFill>
                <a:schemeClr val="tx2">
                  <a:lumMod val="10000"/>
                </a:schemeClr>
              </a:solidFill>
            </a:endParaRPr>
          </a:p>
        </p:txBody>
      </p:sp>
      <p:sp>
        <p:nvSpPr>
          <p:cNvPr id="5" name="Google Shape;104;p20">
            <a:extLst>
              <a:ext uri="{FF2B5EF4-FFF2-40B4-BE49-F238E27FC236}">
                <a16:creationId xmlns:a16="http://schemas.microsoft.com/office/drawing/2014/main" id="{B19ABCC6-7980-3141-9DEC-57277E14B387}"/>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888D73D2-DD7E-9B45-A1AE-C1BF4779B860}"/>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spTree>
    <p:extLst>
      <p:ext uri="{BB962C8B-B14F-4D97-AF65-F5344CB8AC3E}">
        <p14:creationId xmlns:p14="http://schemas.microsoft.com/office/powerpoint/2010/main" val="131907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091ca2c49_0_15"/>
          <p:cNvSpPr txBox="1">
            <a:spLocks noGrp="1"/>
          </p:cNvSpPr>
          <p:nvPr>
            <p:ph type="title"/>
          </p:nvPr>
        </p:nvSpPr>
        <p:spPr>
          <a:xfrm>
            <a:off x="2351584" y="34922"/>
            <a:ext cx="9288900" cy="1143000"/>
          </a:xfrm>
          <a:prstGeom prst="rect">
            <a:avLst/>
          </a:prstGeom>
        </p:spPr>
        <p:txBody>
          <a:bodyPr spcFirstLastPara="1" wrap="square" lIns="91425" tIns="45700" rIns="91425" bIns="45700" anchor="ctr" anchorCtr="0">
            <a:noAutofit/>
          </a:bodyPr>
          <a:lstStyle/>
          <a:p>
            <a:pPr lvl="0"/>
            <a:r>
              <a:rPr lang="en-US" sz="2400" dirty="0">
                <a:solidFill>
                  <a:schemeClr val="dk1"/>
                </a:solidFill>
              </a:rPr>
              <a:t>Policy Challenges/1</a:t>
            </a:r>
            <a:endParaRPr sz="2400" dirty="0"/>
          </a:p>
        </p:txBody>
      </p:sp>
      <p:sp>
        <p:nvSpPr>
          <p:cNvPr id="127" name="Google Shape;127;g11091ca2c49_0_15"/>
          <p:cNvSpPr txBox="1">
            <a:spLocks noGrp="1"/>
          </p:cNvSpPr>
          <p:nvPr>
            <p:ph type="sldNum" idx="12"/>
          </p:nvPr>
        </p:nvSpPr>
        <p:spPr>
          <a:xfrm>
            <a:off x="8796337" y="6664325"/>
            <a:ext cx="28449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1200"/>
              <a:buFont typeface="Arial"/>
              <a:buNone/>
            </a:pPr>
            <a:fld id="{00000000-1234-1234-1234-123412341234}" type="slidenum">
              <a:rPr lang="en-US"/>
              <a:t>9</a:t>
            </a:fld>
            <a:endParaRPr/>
          </a:p>
        </p:txBody>
      </p:sp>
      <p:sp>
        <p:nvSpPr>
          <p:cNvPr id="5" name="Google Shape;104;p20">
            <a:extLst>
              <a:ext uri="{FF2B5EF4-FFF2-40B4-BE49-F238E27FC236}">
                <a16:creationId xmlns:a16="http://schemas.microsoft.com/office/drawing/2014/main" id="{B19ABCC6-7980-3141-9DEC-57277E14B387}"/>
              </a:ext>
            </a:extLst>
          </p:cNvPr>
          <p:cNvSpPr txBox="1"/>
          <p:nvPr/>
        </p:nvSpPr>
        <p:spPr>
          <a:xfrm>
            <a:off x="550862" y="6640512"/>
            <a:ext cx="2844800"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21 November 2022</a:t>
            </a:r>
            <a:endParaRPr lang="en-US" sz="1200" dirty="0"/>
          </a:p>
          <a:p>
            <a:pPr marL="0" marR="0" lvl="0" indent="0" algn="l" rtl="0">
              <a:lnSpc>
                <a:spcPct val="100000"/>
              </a:lnSpc>
              <a:spcBef>
                <a:spcPts val="0"/>
              </a:spcBef>
              <a:spcAft>
                <a:spcPts val="0"/>
              </a:spcAft>
              <a:buNone/>
            </a:pPr>
            <a:endParaRPr sz="1200" b="0" i="0" u="none" dirty="0">
              <a:solidFill>
                <a:schemeClr val="lt1"/>
              </a:solidFill>
              <a:latin typeface="Arial"/>
              <a:ea typeface="Arial"/>
              <a:cs typeface="Arial"/>
              <a:sym typeface="Arial"/>
            </a:endParaRPr>
          </a:p>
        </p:txBody>
      </p:sp>
      <p:sp>
        <p:nvSpPr>
          <p:cNvPr id="6" name="Google Shape;105;p20">
            <a:extLst>
              <a:ext uri="{FF2B5EF4-FFF2-40B4-BE49-F238E27FC236}">
                <a16:creationId xmlns:a16="http://schemas.microsoft.com/office/drawing/2014/main" id="{888D73D2-DD7E-9B45-A1AE-C1BF4779B860}"/>
              </a:ext>
            </a:extLst>
          </p:cNvPr>
          <p:cNvSpPr txBox="1"/>
          <p:nvPr/>
        </p:nvSpPr>
        <p:spPr>
          <a:xfrm>
            <a:off x="2708476" y="6640512"/>
            <a:ext cx="8241175" cy="365125"/>
          </a:xfrm>
          <a:prstGeom prst="rect">
            <a:avLst/>
          </a:prstGeom>
          <a:noFill/>
          <a:ln>
            <a:noFill/>
          </a:ln>
        </p:spPr>
        <p:txBody>
          <a:bodyPr spcFirstLastPara="1" wrap="square" lIns="91425" tIns="45700" rIns="91425" bIns="45700" anchor="t" anchorCtr="0">
            <a:noAutofit/>
          </a:bodyPr>
          <a:lstStyle/>
          <a:p>
            <a:pPr lvl="0">
              <a:buClr>
                <a:schemeClr val="lt1"/>
              </a:buClr>
              <a:buSzPts val="1200"/>
            </a:pPr>
            <a:r>
              <a:rPr lang="en-US" sz="1200" dirty="0">
                <a:solidFill>
                  <a:schemeClr val="lt1"/>
                </a:solidFill>
              </a:rPr>
              <a:t>				 REINFORCE Closing Conference</a:t>
            </a:r>
          </a:p>
        </p:txBody>
      </p:sp>
      <p:graphicFrame>
        <p:nvGraphicFramePr>
          <p:cNvPr id="4" name="Table 3">
            <a:extLst>
              <a:ext uri="{FF2B5EF4-FFF2-40B4-BE49-F238E27FC236}">
                <a16:creationId xmlns:a16="http://schemas.microsoft.com/office/drawing/2014/main" id="{E627064D-A86A-524B-8549-7D31F7AD796B}"/>
              </a:ext>
            </a:extLst>
          </p:cNvPr>
          <p:cNvGraphicFramePr>
            <a:graphicFrameLocks noGrp="1"/>
          </p:cNvGraphicFramePr>
          <p:nvPr>
            <p:extLst>
              <p:ext uri="{D42A27DB-BD31-4B8C-83A1-F6EECF244321}">
                <p14:modId xmlns:p14="http://schemas.microsoft.com/office/powerpoint/2010/main" val="1747526587"/>
              </p:ext>
            </p:extLst>
          </p:nvPr>
        </p:nvGraphicFramePr>
        <p:xfrm>
          <a:off x="727854" y="906423"/>
          <a:ext cx="9705299" cy="4564380"/>
        </p:xfrm>
        <a:graphic>
          <a:graphicData uri="http://schemas.openxmlformats.org/drawingml/2006/table">
            <a:tbl>
              <a:tblPr firstRow="1" bandRow="1">
                <a:tableStyleId>{284E427A-3D55-4303-BF80-6455036E1DE7}</a:tableStyleId>
              </a:tblPr>
              <a:tblGrid>
                <a:gridCol w="6039958">
                  <a:extLst>
                    <a:ext uri="{9D8B030D-6E8A-4147-A177-3AD203B41FA5}">
                      <a16:colId xmlns:a16="http://schemas.microsoft.com/office/drawing/2014/main" val="901154199"/>
                    </a:ext>
                  </a:extLst>
                </a:gridCol>
                <a:gridCol w="3665341">
                  <a:extLst>
                    <a:ext uri="{9D8B030D-6E8A-4147-A177-3AD203B41FA5}">
                      <a16:colId xmlns:a16="http://schemas.microsoft.com/office/drawing/2014/main" val="558075249"/>
                    </a:ext>
                  </a:extLst>
                </a:gridCol>
              </a:tblGrid>
              <a:tr h="370840">
                <a:tc>
                  <a:txBody>
                    <a:bodyPr/>
                    <a:lstStyle/>
                    <a:p>
                      <a:r>
                        <a:rPr lang="en-GB" dirty="0"/>
                        <a:t>Policy Challenge</a:t>
                      </a:r>
                    </a:p>
                  </a:txBody>
                  <a:tcPr/>
                </a:tc>
                <a:tc>
                  <a:txBody>
                    <a:bodyPr/>
                    <a:lstStyle/>
                    <a:p>
                      <a:r>
                        <a:rPr lang="en-GB" dirty="0"/>
                        <a:t>Related Policy Objectives</a:t>
                      </a:r>
                    </a:p>
                  </a:txBody>
                  <a:tcPr/>
                </a:tc>
                <a:extLst>
                  <a:ext uri="{0D108BD9-81ED-4DB2-BD59-A6C34878D82A}">
                    <a16:rowId xmlns:a16="http://schemas.microsoft.com/office/drawing/2014/main" val="737728601"/>
                  </a:ext>
                </a:extLst>
              </a:tr>
              <a:tr h="370840">
                <a:tc>
                  <a:txBody>
                    <a:bodyPr/>
                    <a:lstStyle/>
                    <a:p>
                      <a:pPr marL="457200" lvl="0" indent="-406400" algn="l" rtl="0">
                        <a:lnSpc>
                          <a:spcPct val="100000"/>
                        </a:lnSpc>
                        <a:spcBef>
                          <a:spcPts val="560"/>
                        </a:spcBef>
                        <a:spcAft>
                          <a:spcPts val="0"/>
                        </a:spcAft>
                        <a:buSzPts val="1200"/>
                        <a:buChar char="•"/>
                      </a:pPr>
                      <a:r>
                        <a:rPr lang="en-US" sz="1200" b="1" dirty="0">
                          <a:solidFill>
                            <a:schemeClr val="tx1">
                              <a:lumMod val="50000"/>
                            </a:schemeClr>
                          </a:solidFill>
                        </a:rPr>
                        <a:t>Data quality and management</a:t>
                      </a:r>
                      <a:endParaRPr lang="en-US" sz="1200"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The creation of large datasets, thanks to activities like monitoring, observing, and crowdsourcing, create a series of implications both for citizens and for professionals</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Citizens often might not have the necessary training, and much of the work falls on the professional figures (data scientists especially)</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Data </a:t>
                      </a:r>
                      <a:r>
                        <a:rPr lang="en-US" sz="1200" dirty="0" err="1">
                          <a:solidFill>
                            <a:schemeClr val="tx1">
                              <a:lumMod val="50000"/>
                            </a:schemeClr>
                          </a:solidFill>
                        </a:rPr>
                        <a:t>harmonisation</a:t>
                      </a:r>
                      <a:r>
                        <a:rPr lang="en-US" sz="1200" dirty="0">
                          <a:solidFill>
                            <a:schemeClr val="tx1">
                              <a:lumMod val="50000"/>
                            </a:schemeClr>
                          </a:solidFill>
                        </a:rPr>
                        <a:t> and collected for specific purposes</a:t>
                      </a:r>
                      <a:endParaRPr lang="en-US" dirty="0">
                        <a:solidFill>
                          <a:schemeClr val="tx1">
                            <a:lumMod val="50000"/>
                          </a:schemeClr>
                        </a:solidFill>
                      </a:endParaRP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PO1, PO2, PO3, PO4 and PO5</a:t>
                      </a:r>
                      <a:endParaRPr lang="en-GB" dirty="0">
                        <a:solidFill>
                          <a:schemeClr val="tx1">
                            <a:lumMod val="50000"/>
                          </a:schemeClr>
                        </a:solidFill>
                      </a:endParaRPr>
                    </a:p>
                  </a:txBody>
                  <a:tcPr/>
                </a:tc>
                <a:extLst>
                  <a:ext uri="{0D108BD9-81ED-4DB2-BD59-A6C34878D82A}">
                    <a16:rowId xmlns:a16="http://schemas.microsoft.com/office/drawing/2014/main" val="2215549966"/>
                  </a:ext>
                </a:extLst>
              </a:tr>
              <a:tr h="370840">
                <a:tc>
                  <a:txBody>
                    <a:bodyPr/>
                    <a:lstStyle/>
                    <a:p>
                      <a:pPr marL="457200" lvl="0" indent="-406400" algn="just" rtl="0">
                        <a:lnSpc>
                          <a:spcPct val="100000"/>
                        </a:lnSpc>
                        <a:spcBef>
                          <a:spcPts val="560"/>
                        </a:spcBef>
                        <a:spcAft>
                          <a:spcPts val="0"/>
                        </a:spcAft>
                        <a:buSzPts val="1200"/>
                        <a:buChar char="•"/>
                      </a:pPr>
                      <a:r>
                        <a:rPr lang="en-US" sz="1200" b="1" dirty="0">
                          <a:solidFill>
                            <a:schemeClr val="tx1">
                              <a:lumMod val="50000"/>
                            </a:schemeClr>
                          </a:solidFill>
                        </a:rPr>
                        <a:t>Administration and governance</a:t>
                      </a:r>
                      <a:endParaRPr lang="en-US" dirty="0">
                        <a:solidFill>
                          <a:schemeClr val="tx1">
                            <a:lumMod val="50000"/>
                          </a:schemeClr>
                        </a:solidFill>
                      </a:endParaRPr>
                    </a:p>
                    <a:p>
                      <a:pPr marL="914400" lvl="1" indent="-381000" algn="just" rtl="0">
                        <a:lnSpc>
                          <a:spcPct val="100000"/>
                        </a:lnSpc>
                        <a:spcBef>
                          <a:spcPts val="480"/>
                        </a:spcBef>
                        <a:spcAft>
                          <a:spcPts val="0"/>
                        </a:spcAft>
                        <a:buSzPts val="1200"/>
                        <a:buChar char="•"/>
                      </a:pPr>
                      <a:r>
                        <a:rPr lang="en-US" sz="1200" dirty="0">
                          <a:solidFill>
                            <a:schemeClr val="tx1">
                              <a:lumMod val="50000"/>
                            </a:schemeClr>
                          </a:solidFill>
                        </a:rPr>
                        <a:t>Fostering a supportive ecosystem for citizen science is a key task and challenge for policymakers. </a:t>
                      </a:r>
                      <a:endParaRPr lang="en-US" dirty="0">
                        <a:solidFill>
                          <a:schemeClr val="tx1">
                            <a:lumMod val="50000"/>
                          </a:schemeClr>
                        </a:solidFill>
                      </a:endParaRPr>
                    </a:p>
                    <a:p>
                      <a:pPr marL="914400" lvl="1" indent="-381000" algn="just" rtl="0">
                        <a:lnSpc>
                          <a:spcPct val="100000"/>
                        </a:lnSpc>
                        <a:spcBef>
                          <a:spcPts val="480"/>
                        </a:spcBef>
                        <a:spcAft>
                          <a:spcPts val="0"/>
                        </a:spcAft>
                        <a:buSzPts val="1200"/>
                        <a:buChar char="•"/>
                      </a:pPr>
                      <a:r>
                        <a:rPr lang="en-US" sz="1200" dirty="0">
                          <a:solidFill>
                            <a:schemeClr val="tx1">
                              <a:lumMod val="50000"/>
                            </a:schemeClr>
                          </a:solidFill>
                        </a:rPr>
                        <a:t>In relation to funding, citizen science projects have different funding needs to traditional scientific projects. </a:t>
                      </a:r>
                      <a:endParaRPr lang="en-US" dirty="0">
                        <a:solidFill>
                          <a:schemeClr val="tx1">
                            <a:lumMod val="50000"/>
                          </a:schemeClr>
                        </a:solidFill>
                      </a:endParaRP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PO11</a:t>
                      </a:r>
                      <a:endParaRPr lang="en-GB" dirty="0">
                        <a:solidFill>
                          <a:schemeClr val="tx1">
                            <a:lumMod val="50000"/>
                          </a:schemeClr>
                        </a:solidFill>
                      </a:endParaRPr>
                    </a:p>
                  </a:txBody>
                  <a:tcPr/>
                </a:tc>
                <a:extLst>
                  <a:ext uri="{0D108BD9-81ED-4DB2-BD59-A6C34878D82A}">
                    <a16:rowId xmlns:a16="http://schemas.microsoft.com/office/drawing/2014/main" val="671870168"/>
                  </a:ext>
                </a:extLst>
              </a:tr>
              <a:tr h="370840">
                <a:tc>
                  <a:txBody>
                    <a:bodyPr/>
                    <a:lstStyle/>
                    <a:p>
                      <a:pPr marL="457200" lvl="0" indent="-406400" algn="l" rtl="0">
                        <a:lnSpc>
                          <a:spcPct val="100000"/>
                        </a:lnSpc>
                        <a:spcBef>
                          <a:spcPts val="560"/>
                        </a:spcBef>
                        <a:spcAft>
                          <a:spcPts val="0"/>
                        </a:spcAft>
                        <a:buSzPts val="1200"/>
                        <a:buChar char="•"/>
                      </a:pPr>
                      <a:r>
                        <a:rPr lang="en-US" sz="1200" b="1" dirty="0">
                          <a:solidFill>
                            <a:schemeClr val="tx1">
                              <a:lumMod val="50000"/>
                            </a:schemeClr>
                          </a:solidFill>
                        </a:rPr>
                        <a:t>Inclusion and diversity</a:t>
                      </a:r>
                      <a:endParaRPr lang="en-US" sz="1200" dirty="0">
                        <a:solidFill>
                          <a:schemeClr val="tx1">
                            <a:lumMod val="50000"/>
                          </a:schemeClr>
                        </a:solidFill>
                      </a:endParaRP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Depending on the topic, there are different level of barriers to participation in citizen science projects. This is especially true for minorities and underserved communities</a:t>
                      </a:r>
                    </a:p>
                    <a:p>
                      <a:pPr marL="914400" lvl="1" indent="-381000" algn="l" rtl="0">
                        <a:lnSpc>
                          <a:spcPct val="100000"/>
                        </a:lnSpc>
                        <a:spcBef>
                          <a:spcPts val="480"/>
                        </a:spcBef>
                        <a:spcAft>
                          <a:spcPts val="0"/>
                        </a:spcAft>
                        <a:buSzPts val="1200"/>
                        <a:buChar char="•"/>
                      </a:pPr>
                      <a:r>
                        <a:rPr lang="en-US" sz="1200" dirty="0">
                          <a:solidFill>
                            <a:schemeClr val="tx1">
                              <a:lumMod val="50000"/>
                            </a:schemeClr>
                          </a:solidFill>
                        </a:rPr>
                        <a:t>The development and regulation of citizen science could help to improve equity of access and participation in both science and education in informal learning environments</a:t>
                      </a:r>
                    </a:p>
                  </a:txBody>
                  <a:tcPr/>
                </a:tc>
                <a:tc>
                  <a:txBody>
                    <a:bodyPr/>
                    <a:lstStyle/>
                    <a:p>
                      <a:r>
                        <a:rPr lang="en-US" sz="1400" b="1" i="0" u="none" strike="noStrike" cap="none" dirty="0">
                          <a:solidFill>
                            <a:schemeClr val="tx1">
                              <a:lumMod val="50000"/>
                            </a:schemeClr>
                          </a:solidFill>
                          <a:effectLst/>
                          <a:latin typeface="+mn-lt"/>
                          <a:ea typeface="+mn-ea"/>
                          <a:cs typeface="+mn-cs"/>
                          <a:sym typeface="Arial"/>
                        </a:rPr>
                        <a:t>PO7, PO8, PO9 and PO10</a:t>
                      </a:r>
                      <a:endParaRPr lang="en-GB" dirty="0">
                        <a:solidFill>
                          <a:schemeClr val="tx1">
                            <a:lumMod val="50000"/>
                          </a:schemeClr>
                        </a:solidFill>
                      </a:endParaRPr>
                    </a:p>
                  </a:txBody>
                  <a:tcPr/>
                </a:tc>
                <a:extLst>
                  <a:ext uri="{0D108BD9-81ED-4DB2-BD59-A6C34878D82A}">
                    <a16:rowId xmlns:a16="http://schemas.microsoft.com/office/drawing/2014/main" val="1436314431"/>
                  </a:ext>
                </a:extLst>
              </a:tr>
            </a:tbl>
          </a:graphicData>
        </a:graphic>
      </p:graphicFrame>
    </p:spTree>
    <p:extLst>
      <p:ext uri="{BB962C8B-B14F-4D97-AF65-F5344CB8AC3E}">
        <p14:creationId xmlns:p14="http://schemas.microsoft.com/office/powerpoint/2010/main" val="963387464"/>
      </p:ext>
    </p:extLst>
  </p:cSld>
  <p:clrMapOvr>
    <a:masterClrMapping/>
  </p:clrMapOvr>
</p:sld>
</file>

<file path=ppt/theme/theme1.xml><?xml version="1.0" encoding="utf-8"?>
<a:theme xmlns:a="http://schemas.openxmlformats.org/drawingml/2006/main" name="1_Tema di Office">
  <a:themeElements>
    <a:clrScheme name="Personalizzati 9">
      <a:dk1>
        <a:srgbClr val="56585A"/>
      </a:dk1>
      <a:lt1>
        <a:srgbClr val="FFFFFF"/>
      </a:lt1>
      <a:dk2>
        <a:srgbClr val="7F252A"/>
      </a:dk2>
      <a:lt2>
        <a:srgbClr val="61B3E4"/>
      </a:lt2>
      <a:accent1>
        <a:srgbClr val="39AA35"/>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i Office">
  <a:themeElements>
    <a:clrScheme name="Personalizzati 9">
      <a:dk1>
        <a:srgbClr val="56585A"/>
      </a:dk1>
      <a:lt1>
        <a:srgbClr val="FFFFFF"/>
      </a:lt1>
      <a:dk2>
        <a:srgbClr val="7F252A"/>
      </a:dk2>
      <a:lt2>
        <a:srgbClr val="61B3E4"/>
      </a:lt2>
      <a:accent1>
        <a:srgbClr val="39AA35"/>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Personalizzati 9">
      <a:dk1>
        <a:srgbClr val="56585A"/>
      </a:dk1>
      <a:lt1>
        <a:srgbClr val="FFFFFF"/>
      </a:lt1>
      <a:dk2>
        <a:srgbClr val="7F252A"/>
      </a:dk2>
      <a:lt2>
        <a:srgbClr val="61B3E4"/>
      </a:lt2>
      <a:accent1>
        <a:srgbClr val="39AA35"/>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5139</TotalTime>
  <Words>2323</Words>
  <Application>Microsoft Macintosh PowerPoint</Application>
  <PresentationFormat>Widescreen</PresentationFormat>
  <Paragraphs>211</Paragraphs>
  <Slides>17</Slides>
  <Notes>17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Verdana</vt:lpstr>
      <vt:lpstr>Calibri</vt:lpstr>
      <vt:lpstr>Arial</vt:lpstr>
      <vt:lpstr>Poppins Medium</vt:lpstr>
      <vt:lpstr>1_Tema di Office</vt:lpstr>
      <vt:lpstr>3_Tema di Office</vt:lpstr>
      <vt:lpstr>2_Tema di Office</vt:lpstr>
      <vt:lpstr>REINFORCE-ing citizen science in large research infrastructures - Delivery of a policy roadmap</vt:lpstr>
      <vt:lpstr>Standing questions</vt:lpstr>
      <vt:lpstr>Methodology for the development of the roadmap</vt:lpstr>
      <vt:lpstr>Structure of the roadmap/1</vt:lpstr>
      <vt:lpstr>Structure of the roadmap/2</vt:lpstr>
      <vt:lpstr>Policy Objectives/1</vt:lpstr>
      <vt:lpstr>Policy Objectives/2</vt:lpstr>
      <vt:lpstr>Policy Objectives/3</vt:lpstr>
      <vt:lpstr>Policy Challenges/1</vt:lpstr>
      <vt:lpstr>Policy Challenges/2</vt:lpstr>
      <vt:lpstr>Policy Challenges/3</vt:lpstr>
      <vt:lpstr>Policy recommendations/1</vt:lpstr>
      <vt:lpstr>Policy recommendations/2</vt:lpstr>
      <vt:lpstr>Policy recommendations/3</vt:lpstr>
      <vt:lpstr>Policy recommendations/4</vt:lpstr>
      <vt:lpstr>Policy recommendations/5</vt:lpstr>
      <vt:lpstr>JOIN OUR COMMUNITY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Packages presentation   WP10 - Raising Awareness &amp; Sustainability</dc:title>
  <dc:creator>Microsoft Office User</dc:creator>
  <cp:lastModifiedBy> </cp:lastModifiedBy>
  <cp:revision>43</cp:revision>
  <dcterms:created xsi:type="dcterms:W3CDTF">2017-06-27T14:38:42Z</dcterms:created>
  <dcterms:modified xsi:type="dcterms:W3CDTF">2022-11-21T16:04:18Z</dcterms:modified>
</cp:coreProperties>
</file>